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0" r:id="rId3"/>
    <p:sldId id="271" r:id="rId4"/>
    <p:sldId id="273" r:id="rId5"/>
    <p:sldId id="276" r:id="rId6"/>
    <p:sldId id="277" r:id="rId7"/>
    <p:sldId id="257" r:id="rId8"/>
    <p:sldId id="260" r:id="rId9"/>
    <p:sldId id="261" r:id="rId10"/>
    <p:sldId id="264" r:id="rId11"/>
    <p:sldId id="265" r:id="rId12"/>
    <p:sldId id="275" r:id="rId13"/>
    <p:sldId id="274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2AA6"/>
    <a:srgbClr val="EF5FC6"/>
    <a:srgbClr val="68A4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85270-7005-4CC6-B6A2-3F3469D58751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C29F5-034C-4612-B8F6-4F8C8532B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43166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EB835-BA7F-4066-82BF-25AA883A4DA5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05A4AC-1DE9-4C03-9FE7-EA0BCAB29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923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2359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400" b="1">
                <a:solidFill>
                  <a:srgbClr val="00B0F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676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400" b="1">
                <a:solidFill>
                  <a:srgbClr val="00B0F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9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400" b="1">
                <a:solidFill>
                  <a:srgbClr val="00B0F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2627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9496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0E901-F3FF-4251-B86C-8F22F732B613}" type="datetimeFigureOut">
              <a:rPr lang="en-GB" smtClean="0"/>
              <a:pPr/>
              <a:t>15/10/2013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59325-E7EA-49D0-A383-2ACDA831670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73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eaghconcrete.com/ViewArticle/creagh-team-secure-prestigious-contract-at-manchester-metropolitan-university?id=40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sustainabledev@investni.co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sustainabledev@investni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www.mclh.co.uk/index.php/projects/view/turbine_exchange_operations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://www.ul.com/global/eng/pages/corporate/aboutul/index.jsp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en.wikipedia.org/wiki/File:Manjeel_windmills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en.wikipedia.org/wiki/File:Giant_photovoltaic_array.jp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412776"/>
            <a:ext cx="74888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GB" sz="2800" b="1" i="1" dirty="0" smtClean="0"/>
              <a:t>Economic Benefits of Energy Efficient Building</a:t>
            </a:r>
          </a:p>
          <a:p>
            <a:pPr>
              <a:lnSpc>
                <a:spcPct val="100000"/>
              </a:lnSpc>
            </a:pPr>
            <a:r>
              <a:rPr lang="en-GB" sz="2800" b="1" i="1" dirty="0" smtClean="0"/>
              <a:t>conference</a:t>
            </a:r>
          </a:p>
          <a:p>
            <a:pPr>
              <a:lnSpc>
                <a:spcPct val="100000"/>
              </a:lnSpc>
            </a:pPr>
            <a:endParaRPr lang="en-GB" sz="2800" b="1" i="1" dirty="0" smtClean="0"/>
          </a:p>
          <a:p>
            <a:pPr>
              <a:lnSpc>
                <a:spcPct val="100000"/>
              </a:lnSpc>
            </a:pPr>
            <a:endParaRPr lang="en-GB" sz="2800" b="1" i="1" dirty="0" smtClean="0"/>
          </a:p>
          <a:p>
            <a:pPr>
              <a:lnSpc>
                <a:spcPct val="100000"/>
              </a:lnSpc>
            </a:pPr>
            <a:r>
              <a:rPr lang="en-GB" sz="3200" b="1" i="1" dirty="0" smtClean="0">
                <a:solidFill>
                  <a:schemeClr val="accent1"/>
                </a:solidFill>
              </a:rPr>
              <a:t>Opportunities from Energy Efficiency – Invest NI</a:t>
            </a:r>
          </a:p>
          <a:p>
            <a:pPr>
              <a:lnSpc>
                <a:spcPct val="100000"/>
              </a:lnSpc>
            </a:pPr>
            <a:endParaRPr lang="en-GB" sz="2800" b="1" i="1" dirty="0" smtClean="0"/>
          </a:p>
          <a:p>
            <a:pPr>
              <a:lnSpc>
                <a:spcPct val="100000"/>
              </a:lnSpc>
            </a:pPr>
            <a:endParaRPr lang="en-GB" sz="2800" b="1" i="1" dirty="0" smtClean="0"/>
          </a:p>
          <a:p>
            <a:pPr>
              <a:lnSpc>
                <a:spcPct val="100000"/>
              </a:lnSpc>
            </a:pPr>
            <a:r>
              <a:rPr lang="en-GB" sz="2800" b="1" i="1" dirty="0" smtClean="0"/>
              <a:t>Hilton, </a:t>
            </a:r>
            <a:r>
              <a:rPr lang="en-GB" sz="2800" b="1" i="1" dirty="0" err="1" smtClean="0"/>
              <a:t>Templepatrick</a:t>
            </a:r>
            <a:r>
              <a:rPr lang="en-GB" sz="2800" b="1" i="1" dirty="0" smtClean="0"/>
              <a:t>    17</a:t>
            </a:r>
            <a:r>
              <a:rPr lang="en-GB" sz="2800" b="1" i="1" baseline="30000" dirty="0" smtClean="0"/>
              <a:t>th</a:t>
            </a:r>
            <a:r>
              <a:rPr lang="en-GB" sz="2800" b="1" i="1" dirty="0" smtClean="0"/>
              <a:t> October 2013</a:t>
            </a:r>
          </a:p>
          <a:p>
            <a:pPr>
              <a:lnSpc>
                <a:spcPct val="100000"/>
              </a:lnSpc>
            </a:pPr>
            <a:endParaRPr lang="en-GB" sz="2800" b="1" i="1" dirty="0" smtClean="0"/>
          </a:p>
          <a:p>
            <a:pPr>
              <a:lnSpc>
                <a:spcPct val="100000"/>
              </a:lnSpc>
            </a:pPr>
            <a:r>
              <a:rPr lang="en-GB" sz="2400" b="1" i="1" dirty="0" smtClean="0"/>
              <a:t>Ian Wilkinson, Sustainable Development, Invest NI</a:t>
            </a:r>
            <a:endParaRPr lang="en-GB" sz="6000" b="1" spc="-300" dirty="0">
              <a:solidFill>
                <a:srgbClr val="00B0F0"/>
              </a:solidFill>
              <a:latin typeface="Arial (Body)"/>
              <a:cs typeface="Arial" pitchFamily="34" charset="0"/>
            </a:endParaRPr>
          </a:p>
        </p:txBody>
      </p:sp>
      <p:sp>
        <p:nvSpPr>
          <p:cNvPr id="3" name="Title Placeholder 1"/>
          <p:cNvSpPr txBox="1">
            <a:spLocks/>
          </p:cNvSpPr>
          <p:nvPr/>
        </p:nvSpPr>
        <p:spPr>
          <a:xfrm>
            <a:off x="6218963" y="476672"/>
            <a:ext cx="2529501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400" kern="1200" baseline="0">
                <a:solidFill>
                  <a:srgbClr val="00B0F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5281736" y="701844"/>
            <a:ext cx="3466728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400" kern="1200" baseline="0">
                <a:solidFill>
                  <a:srgbClr val="00B0F0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GB" sz="1200" dirty="0" smtClean="0">
                <a:solidFill>
                  <a:schemeClr val="tx1"/>
                </a:solidFill>
              </a:rPr>
              <a:t>www.investni.com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13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kern="0" dirty="0" smtClean="0">
                <a:latin typeface="Arial (Headings)"/>
                <a:cs typeface="+mj-cs"/>
              </a:rPr>
              <a:t>Financial Assistance </a:t>
            </a:r>
            <a:br>
              <a:rPr lang="en-GB" sz="2800" kern="0" dirty="0" smtClean="0">
                <a:latin typeface="Arial (Headings)"/>
                <a:cs typeface="+mj-cs"/>
              </a:rPr>
            </a:br>
            <a:r>
              <a:rPr lang="en-GB" sz="2800" kern="0" dirty="0" smtClean="0">
                <a:latin typeface="Arial (Headings)"/>
                <a:cs typeface="+mj-cs"/>
              </a:rPr>
              <a:t>	</a:t>
            </a:r>
            <a:r>
              <a:rPr lang="en-GB" sz="2800" b="0" kern="0" dirty="0" smtClean="0">
                <a:latin typeface="Arial (Headings)"/>
                <a:cs typeface="+mj-cs"/>
              </a:rPr>
              <a:t>- Energy Efficiency Interest-free Loans</a:t>
            </a:r>
            <a:endParaRPr lang="en-US" dirty="0">
              <a:latin typeface="Arial (Headings)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>
                <a:latin typeface="Arial (Body)"/>
              </a:rPr>
              <a:t>Loans from £3k to £400k are available through the Energy Efficiency Loan fund (Carbon Trust managed)</a:t>
            </a:r>
          </a:p>
          <a:p>
            <a:endParaRPr lang="en-GB" sz="2000" dirty="0" smtClean="0">
              <a:latin typeface="Arial (Body)"/>
            </a:endParaRPr>
          </a:p>
          <a:p>
            <a:r>
              <a:rPr lang="en-GB" sz="2000" dirty="0" smtClean="0">
                <a:latin typeface="Arial (Body)"/>
              </a:rPr>
              <a:t>Amount of Loan is determined by energy cost savings and Carbon Dioxide reduction (1.5T CO2 saving = £1k loan amount max)</a:t>
            </a:r>
          </a:p>
          <a:p>
            <a:endParaRPr lang="en-GB" sz="2000" dirty="0" smtClean="0">
              <a:latin typeface="Arial (Body)"/>
            </a:endParaRPr>
          </a:p>
          <a:p>
            <a:r>
              <a:rPr lang="en-GB" sz="2000" dirty="0" smtClean="0">
                <a:latin typeface="Arial (Body)"/>
              </a:rPr>
              <a:t>Details of how to apply and loan calculator are on the Carbon Trust Northern Ireland website</a:t>
            </a:r>
          </a:p>
          <a:p>
            <a:endParaRPr lang="en-GB" sz="2000" dirty="0" smtClean="0">
              <a:latin typeface="Arial (Body)"/>
            </a:endParaRPr>
          </a:p>
          <a:p>
            <a:r>
              <a:rPr lang="en-GB" sz="2000" dirty="0" smtClean="0">
                <a:latin typeface="Arial (Body)"/>
              </a:rPr>
              <a:t>Assistance is available in providing data for loan application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GB" sz="2000" u="sng" kern="0" dirty="0" smtClean="0">
                <a:latin typeface="Arial"/>
                <a:cs typeface="+mn-cs"/>
              </a:rPr>
              <a:t>Energy Efficiency Interest-free Loan Fund (CT) case studies</a:t>
            </a:r>
            <a:r>
              <a:rPr lang="en-US" sz="2000" u="sng" kern="0" dirty="0" smtClean="0">
                <a:solidFill>
                  <a:srgbClr val="000000"/>
                </a:solidFill>
                <a:latin typeface="Arial"/>
                <a:cs typeface="+mn-cs"/>
              </a:rPr>
              <a:t/>
            </a:r>
            <a:br>
              <a:rPr lang="en-US" sz="2000" u="sng" kern="0" dirty="0" smtClean="0">
                <a:solidFill>
                  <a:srgbClr val="000000"/>
                </a:solidFill>
                <a:latin typeface="Arial"/>
                <a:cs typeface="+mn-cs"/>
              </a:rPr>
            </a:br>
            <a:endParaRPr lang="en-US" dirty="0"/>
          </a:p>
        </p:txBody>
      </p:sp>
      <p:graphicFrame>
        <p:nvGraphicFramePr>
          <p:cNvPr id="21" name="Content Placeholder 20"/>
          <p:cNvGraphicFramePr>
            <a:graphicFrameLocks noGrp="1"/>
          </p:cNvGraphicFramePr>
          <p:nvPr>
            <p:ph idx="1"/>
          </p:nvPr>
        </p:nvGraphicFramePr>
        <p:xfrm>
          <a:off x="457200" y="836609"/>
          <a:ext cx="8229600" cy="4896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448324">
                <a:tc>
                  <a:txBody>
                    <a:bodyPr/>
                    <a:lstStyle/>
                    <a:p>
                      <a:r>
                        <a:rPr lang="en-GB" sz="1800" u="sng" dirty="0" smtClean="0"/>
                        <a:t>Armagh Marble-Wind Turbine</a:t>
                      </a:r>
                      <a:r>
                        <a:rPr lang="en-GB" sz="1800" dirty="0" smtClean="0"/>
                        <a:t/>
                      </a:r>
                      <a:br>
                        <a:rPr lang="en-GB" sz="1800" dirty="0" smtClean="0"/>
                      </a:br>
                      <a:r>
                        <a:rPr lang="en-US" sz="1800" dirty="0" smtClean="0"/>
                        <a:t/>
                      </a:r>
                      <a:br>
                        <a:rPr lang="en-US" sz="1800" dirty="0" smtClean="0"/>
                      </a:br>
                      <a:r>
                        <a:rPr lang="en-US" sz="1800" b="0" dirty="0" smtClean="0"/>
                        <a:t>Loan Amount		£33,800</a:t>
                      </a:r>
                      <a:br>
                        <a:rPr lang="en-US" sz="1800" b="0" dirty="0" smtClean="0"/>
                      </a:br>
                      <a:r>
                        <a:rPr lang="en-US" sz="1800" b="0" dirty="0" smtClean="0"/>
                        <a:t> </a:t>
                      </a:r>
                      <a:br>
                        <a:rPr lang="en-US" sz="1800" b="0" dirty="0" smtClean="0"/>
                      </a:br>
                      <a:r>
                        <a:rPr lang="en-US" sz="1800" b="0" dirty="0" smtClean="0"/>
                        <a:t>Annual cost savings 	£12,800</a:t>
                      </a:r>
                      <a:br>
                        <a:rPr lang="en-US" sz="1800" b="0" dirty="0" smtClean="0"/>
                      </a:br>
                      <a:r>
                        <a:rPr lang="en-US" sz="1800" b="0" dirty="0" smtClean="0"/>
                        <a:t>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sng" dirty="0" smtClean="0"/>
                        <a:t>Mason’s Animal Feeds- new Hammer Mill</a:t>
                      </a:r>
                      <a:r>
                        <a:rPr lang="en-US" sz="1800" dirty="0" smtClean="0"/>
                        <a:t/>
                      </a:r>
                      <a:br>
                        <a:rPr lang="en-US" sz="1800" dirty="0" smtClean="0"/>
                      </a:br>
                      <a:r>
                        <a:rPr lang="en-US" sz="1800" dirty="0" smtClean="0"/>
                        <a:t> </a:t>
                      </a:r>
                      <a:br>
                        <a:rPr lang="en-US" sz="1800" dirty="0" smtClean="0"/>
                      </a:br>
                      <a:r>
                        <a:rPr lang="en-US" sz="1800" b="0" dirty="0" smtClean="0"/>
                        <a:t>Loan Amount		£70,572</a:t>
                      </a:r>
                      <a:br>
                        <a:rPr lang="en-US" sz="1800" b="0" dirty="0" smtClean="0"/>
                      </a:br>
                      <a:r>
                        <a:rPr lang="en-US" sz="1800" b="0" dirty="0" smtClean="0"/>
                        <a:t> </a:t>
                      </a:r>
                      <a:br>
                        <a:rPr lang="en-US" sz="1800" b="0" dirty="0" smtClean="0"/>
                      </a:br>
                      <a:r>
                        <a:rPr lang="en-US" sz="1800" b="0" dirty="0" smtClean="0"/>
                        <a:t>Annual cost savings	                 £25,800</a:t>
                      </a:r>
                      <a:endParaRPr lang="en-US" dirty="0"/>
                    </a:p>
                  </a:txBody>
                  <a:tcPr/>
                </a:tc>
              </a:tr>
              <a:tr h="2448324">
                <a:tc>
                  <a:txBody>
                    <a:bodyPr/>
                    <a:lstStyle/>
                    <a:p>
                      <a:r>
                        <a:rPr lang="en-US" sz="1800" u="sng" dirty="0" smtClean="0"/>
                        <a:t>King Brothers Quarry-Crushing Plant</a:t>
                      </a:r>
                      <a:r>
                        <a:rPr lang="en-US" sz="1800" dirty="0" smtClean="0"/>
                        <a:t/>
                      </a:r>
                      <a:br>
                        <a:rPr lang="en-US" sz="1800" dirty="0" smtClean="0"/>
                      </a:br>
                      <a:r>
                        <a:rPr lang="en-US" sz="1800" dirty="0" smtClean="0"/>
                        <a:t> </a:t>
                      </a:r>
                      <a:br>
                        <a:rPr lang="en-US" sz="1800" dirty="0" smtClean="0"/>
                      </a:br>
                      <a:r>
                        <a:rPr lang="en-US" sz="1800" b="0" dirty="0" smtClean="0"/>
                        <a:t>Loan Amount		£161,500</a:t>
                      </a:r>
                      <a:br>
                        <a:rPr lang="en-US" sz="1800" b="0" dirty="0" smtClean="0"/>
                      </a:br>
                      <a:r>
                        <a:rPr lang="en-US" sz="1800" b="0" dirty="0" smtClean="0"/>
                        <a:t> </a:t>
                      </a:r>
                      <a:br>
                        <a:rPr lang="en-US" sz="1800" b="0" dirty="0" smtClean="0"/>
                      </a:br>
                      <a:r>
                        <a:rPr lang="en-US" sz="1800" b="0" dirty="0" smtClean="0"/>
                        <a:t>Annual cost savings 	£57,100</a:t>
                      </a:r>
                      <a:br>
                        <a:rPr lang="en-US" sz="1800" b="0" dirty="0" smtClean="0"/>
                      </a:br>
                      <a:r>
                        <a:rPr lang="en-US" sz="1800" b="0" dirty="0" smtClean="0"/>
                        <a:t>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sng" dirty="0" err="1" smtClean="0"/>
                        <a:t>Creagh</a:t>
                      </a:r>
                      <a:r>
                        <a:rPr lang="en-US" sz="1800" u="sng" dirty="0" smtClean="0"/>
                        <a:t> Concrete Products Limited-Wood-fired Boiler</a:t>
                      </a:r>
                      <a:r>
                        <a:rPr lang="en-US" sz="1800" dirty="0" smtClean="0"/>
                        <a:t/>
                      </a:r>
                      <a:br>
                        <a:rPr lang="en-US" sz="1800" dirty="0" smtClean="0"/>
                      </a:br>
                      <a:r>
                        <a:rPr lang="en-US" sz="1800" dirty="0" smtClean="0"/>
                        <a:t> </a:t>
                      </a:r>
                      <a:r>
                        <a:rPr lang="en-US" sz="1800" b="0" dirty="0" smtClean="0"/>
                        <a:t>Loan Amount		£106,220</a:t>
                      </a:r>
                    </a:p>
                    <a:p>
                      <a:r>
                        <a:rPr lang="en-US" sz="1800" b="0" dirty="0" smtClean="0"/>
                        <a:t/>
                      </a:r>
                      <a:br>
                        <a:rPr lang="en-US" sz="1800" b="0" dirty="0" smtClean="0"/>
                      </a:br>
                      <a:r>
                        <a:rPr lang="en-US" sz="1800" b="0" dirty="0" smtClean="0"/>
                        <a:t> Annual cost savings	£  54,750</a:t>
                      </a:r>
                    </a:p>
                    <a:p>
                      <a:endParaRPr lang="en-US" sz="1800" b="0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2" name="Picture 2" descr="https://encrypted-tbn0.gstatic.com/images?q=tbn:ANd9GcRj6Gs_31M4PeWSljm9rvGq7gkG5nw0ZtLVwnPYOzzXRh82bNA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725144"/>
            <a:ext cx="1313364" cy="983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Creagh</a:t>
            </a:r>
            <a:r>
              <a:rPr lang="en-GB" dirty="0" smtClean="0"/>
              <a:t> Concrete Products 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 smtClean="0"/>
              <a:t>Major UK/Irish manufacturer of concrete products</a:t>
            </a:r>
          </a:p>
          <a:p>
            <a:r>
              <a:rPr lang="en-GB" sz="2200" dirty="0" smtClean="0"/>
              <a:t> Sustainability?  VFM; efficiency; quality</a:t>
            </a:r>
          </a:p>
          <a:p>
            <a:r>
              <a:rPr lang="en-GB" sz="2200" dirty="0" smtClean="0"/>
              <a:t> Project: Biomass boiler  -600kW  (v 3 x 250kW oil-fired boilers)</a:t>
            </a:r>
          </a:p>
          <a:p>
            <a:pPr lvl="1"/>
            <a:r>
              <a:rPr lang="en-GB" sz="2000" b="1" dirty="0" smtClean="0"/>
              <a:t>Loan Amount £106,220 </a:t>
            </a:r>
          </a:p>
          <a:p>
            <a:pPr lvl="1"/>
            <a:r>
              <a:rPr lang="en-GB" sz="2000" b="1" dirty="0" smtClean="0"/>
              <a:t>Annual cost savings £54,750</a:t>
            </a:r>
          </a:p>
          <a:p>
            <a:pPr lvl="1"/>
            <a:r>
              <a:rPr lang="en-GB" sz="2000" dirty="0" smtClean="0"/>
              <a:t>Annual CO2 savings 243 tonnes </a:t>
            </a:r>
          </a:p>
          <a:p>
            <a:endParaRPr lang="en-GB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471417"/>
            <a:ext cx="3182111" cy="238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075240" cy="1012974"/>
          </a:xfrm>
        </p:spPr>
        <p:txBody>
          <a:bodyPr>
            <a:noAutofit/>
          </a:bodyPr>
          <a:lstStyle/>
          <a:p>
            <a:r>
              <a:rPr lang="en-GB" sz="2800" dirty="0" err="1" smtClean="0"/>
              <a:t>Creagh</a:t>
            </a:r>
            <a:r>
              <a:rPr lang="en-GB" sz="2800" dirty="0" smtClean="0"/>
              <a:t> Concrete Products Limited </a:t>
            </a:r>
            <a:br>
              <a:rPr lang="en-GB" sz="2800" dirty="0" smtClean="0"/>
            </a:br>
            <a:r>
              <a:rPr lang="en-GB" sz="2800" dirty="0" smtClean="0"/>
              <a:t>Biomass Project Annual Cash Benefits </a:t>
            </a:r>
            <a:br>
              <a:rPr lang="en-GB" sz="2800" dirty="0" smtClean="0"/>
            </a:b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850" y="1804988"/>
            <a:ext cx="697230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://www.creaghconcrete.com/image?id=300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5157192"/>
            <a:ext cx="3168352" cy="2238969"/>
          </a:xfrm>
          <a:prstGeom prst="rect">
            <a:avLst/>
          </a:prstGeom>
          <a:noFill/>
        </p:spPr>
      </p:pic>
      <p:pic>
        <p:nvPicPr>
          <p:cNvPr id="6148" name="Picture 4" descr="http://www.creaghconcrete.com/images/banner_energy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5733256"/>
            <a:ext cx="2574785" cy="7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kern="0" dirty="0" smtClean="0">
                <a:latin typeface="Arial (Headings)"/>
                <a:cs typeface="+mj-cs"/>
              </a:rPr>
              <a:t>Contact for Invest NI Sustainable Development</a:t>
            </a:r>
            <a:endParaRPr lang="en-US" dirty="0">
              <a:latin typeface="Arial (Headings)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 smtClean="0">
                <a:latin typeface="Arial (Body)"/>
              </a:rPr>
              <a:t>Ian Wilkinson  0044 28 9069 8802;   0044 7984 029816</a:t>
            </a:r>
          </a:p>
          <a:p>
            <a:endParaRPr lang="en-GB" sz="2200" dirty="0" smtClean="0">
              <a:latin typeface="Arial (Body)"/>
            </a:endParaRPr>
          </a:p>
          <a:p>
            <a:r>
              <a:rPr lang="en-GB" sz="2200" dirty="0" smtClean="0">
                <a:latin typeface="Arial (Body)"/>
              </a:rPr>
              <a:t>Team :  David Bell, Fiona Walker, Peter Larmour, Trevor Kerr, John Batch, Gillian Stewart, Chris Bingham, Nuala Devlin, Ciaran O’Reilly, Frances Privilege, Colin Frazer, Claire O’Loughlin, Jojo Jacob</a:t>
            </a:r>
          </a:p>
          <a:p>
            <a:endParaRPr lang="en-GB" dirty="0" smtClean="0"/>
          </a:p>
          <a:p>
            <a:r>
              <a:rPr lang="en-GB" dirty="0" smtClean="0">
                <a:hlinkClick r:id="rId2"/>
              </a:rPr>
              <a:t>sustainabledev@investni.com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6000" b="1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6000" b="1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6000" b="1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		</a:t>
            </a:r>
            <a:r>
              <a:rPr lang="en-GB" sz="6000" b="1" i="1" dirty="0" smtClean="0">
                <a:solidFill>
                  <a:schemeClr val="tx2"/>
                </a:solidFill>
                <a:latin typeface="Ariel (Headings)"/>
                <a:ea typeface="+mj-ea"/>
                <a:cs typeface="+mj-cs"/>
              </a:rPr>
              <a:t>Thank you 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en-GB" sz="60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en-GB" sz="2000" dirty="0" smtClean="0">
                <a:latin typeface="Arial (Body)"/>
              </a:rPr>
              <a:t>Ian Wilkinson    028 9069 8802;  07984 029816</a:t>
            </a:r>
          </a:p>
          <a:p>
            <a:endParaRPr lang="en-GB" sz="2000" dirty="0" smtClean="0">
              <a:latin typeface="Arial (Body)"/>
            </a:endParaRPr>
          </a:p>
          <a:p>
            <a:r>
              <a:rPr lang="en-GB" sz="2000" dirty="0" smtClean="0">
                <a:latin typeface="Arial (Body)"/>
                <a:hlinkClick r:id="rId2"/>
              </a:rPr>
              <a:t>sustainabledev@investni.com</a:t>
            </a:r>
            <a:endParaRPr lang="en-GB" sz="2000" dirty="0" smtClean="0">
              <a:latin typeface="Arial (Body)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en-US" sz="60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Invest NI focus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435280" cy="4569371"/>
          </a:xfrm>
        </p:spPr>
        <p:txBody>
          <a:bodyPr>
            <a:normAutofit/>
          </a:bodyPr>
          <a:lstStyle/>
          <a:p>
            <a:r>
              <a:rPr lang="en-GB" dirty="0" smtClean="0"/>
              <a:t>Stimulate business growth</a:t>
            </a:r>
          </a:p>
          <a:p>
            <a:r>
              <a:rPr lang="en-GB" dirty="0" smtClean="0"/>
              <a:t>Encourage business start up (Boosting Business)</a:t>
            </a:r>
          </a:p>
          <a:p>
            <a:r>
              <a:rPr lang="en-GB" dirty="0" smtClean="0"/>
              <a:t>Attract Foreign Direct Investment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Export</a:t>
            </a:r>
          </a:p>
          <a:p>
            <a:r>
              <a:rPr lang="en-GB" dirty="0" smtClean="0"/>
              <a:t>Innovation</a:t>
            </a:r>
          </a:p>
          <a:p>
            <a:r>
              <a:rPr lang="en-GB" dirty="0" smtClean="0"/>
              <a:t>Productivity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Efficiency?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19256" cy="406104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Grant for R&amp;D</a:t>
            </a:r>
          </a:p>
          <a:p>
            <a:pPr lvl="1"/>
            <a:r>
              <a:rPr lang="en-GB" dirty="0" smtClean="0"/>
              <a:t>Products</a:t>
            </a:r>
          </a:p>
          <a:p>
            <a:pPr lvl="1"/>
            <a:r>
              <a:rPr lang="en-GB" dirty="0" smtClean="0"/>
              <a:t>Processes</a:t>
            </a:r>
          </a:p>
          <a:p>
            <a:pPr lvl="1">
              <a:buNone/>
            </a:pPr>
            <a:endParaRPr lang="en-GB" dirty="0" smtClean="0"/>
          </a:p>
          <a:p>
            <a:r>
              <a:rPr lang="en-GB" dirty="0" smtClean="0"/>
              <a:t>Product certification / testing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err="1" smtClean="0"/>
              <a:t>Renewables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Sustainable Development programmes</a:t>
            </a:r>
          </a:p>
          <a:p>
            <a:pPr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Grant for R&amp;D </a:t>
            </a:r>
            <a:r>
              <a:rPr lang="en-GB" dirty="0" err="1" smtClean="0"/>
              <a:t>egs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en-GB" dirty="0" smtClean="0"/>
              <a:t>Off site construction</a:t>
            </a:r>
          </a:p>
          <a:p>
            <a:pPr lvl="1"/>
            <a:r>
              <a:rPr lang="en-GB" dirty="0" smtClean="0"/>
              <a:t>MMC; reduced waste/damage; quick build; quality</a:t>
            </a:r>
          </a:p>
          <a:p>
            <a:r>
              <a:rPr lang="en-GB" dirty="0" smtClean="0"/>
              <a:t>Geo-polymers</a:t>
            </a:r>
          </a:p>
          <a:p>
            <a:pPr lvl="1"/>
            <a:r>
              <a:rPr lang="en-GB" dirty="0" smtClean="0"/>
              <a:t>CO2 reduction v OPC</a:t>
            </a:r>
          </a:p>
          <a:p>
            <a:r>
              <a:rPr lang="en-GB" dirty="0" smtClean="0"/>
              <a:t>Sunrooms</a:t>
            </a:r>
          </a:p>
          <a:p>
            <a:pPr lvl="1"/>
            <a:r>
              <a:rPr lang="en-GB" dirty="0" smtClean="0"/>
              <a:t>Cassette build</a:t>
            </a:r>
          </a:p>
          <a:p>
            <a:r>
              <a:rPr lang="en-GB" dirty="0" smtClean="0"/>
              <a:t>Efficient engineering</a:t>
            </a:r>
          </a:p>
          <a:p>
            <a:pPr lvl="1"/>
            <a:r>
              <a:rPr lang="en-GB" dirty="0" smtClean="0"/>
              <a:t>Off shore wind tower base deployment system</a:t>
            </a:r>
            <a:endParaRPr lang="en-GB" dirty="0"/>
          </a:p>
        </p:txBody>
      </p:sp>
      <p:pic>
        <p:nvPicPr>
          <p:cNvPr id="1026" name="Picture 2" descr="Ge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564904"/>
            <a:ext cx="2573659" cy="1073778"/>
          </a:xfrm>
          <a:prstGeom prst="rect">
            <a:avLst/>
          </a:prstGeom>
          <a:noFill/>
        </p:spPr>
      </p:pic>
      <p:pic>
        <p:nvPicPr>
          <p:cNvPr id="1028" name="Picture 4" descr="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3699" y="0"/>
            <a:ext cx="2670302" cy="1772816"/>
          </a:xfrm>
          <a:prstGeom prst="rect">
            <a:avLst/>
          </a:prstGeom>
          <a:noFill/>
        </p:spPr>
      </p:pic>
      <p:pic>
        <p:nvPicPr>
          <p:cNvPr id="1030" name="Picture 6" descr="http://thekeystonegroup.co.uk/wp-content/uploads/2012/04/Sun-room-Lintel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4133030"/>
            <a:ext cx="1475656" cy="1111187"/>
          </a:xfrm>
          <a:prstGeom prst="rect">
            <a:avLst/>
          </a:prstGeom>
          <a:noFill/>
        </p:spPr>
      </p:pic>
      <p:pic>
        <p:nvPicPr>
          <p:cNvPr id="1032" name="Picture 8" descr="http://www.mclh.co.uk/images/sized/images/uploads/projects/b94231f162e4160792b92085bda36008-137pxx68px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5714281"/>
            <a:ext cx="2304256" cy="1143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Product certification / testing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Advice and support for internationally recognised product standards  </a:t>
            </a:r>
            <a:r>
              <a:rPr lang="en-GB" sz="2400" dirty="0" err="1" smtClean="0"/>
              <a:t>egs</a:t>
            </a:r>
            <a:endParaRPr lang="en-GB" sz="2400" dirty="0" smtClean="0"/>
          </a:p>
          <a:p>
            <a:pPr lvl="1"/>
            <a:r>
              <a:rPr lang="en-GB" sz="2400" dirty="0" smtClean="0"/>
              <a:t>FSC</a:t>
            </a:r>
          </a:p>
          <a:p>
            <a:pPr lvl="1"/>
            <a:r>
              <a:rPr lang="en-GB" sz="2400" dirty="0" smtClean="0"/>
              <a:t>MCS (products only)</a:t>
            </a:r>
          </a:p>
          <a:p>
            <a:pPr lvl="1"/>
            <a:r>
              <a:rPr lang="en-GB" sz="2400" dirty="0" smtClean="0"/>
              <a:t>UL</a:t>
            </a:r>
          </a:p>
          <a:p>
            <a:pPr lvl="1"/>
            <a:r>
              <a:rPr lang="en-GB" sz="2400" dirty="0" smtClean="0"/>
              <a:t>CE marking,  etc</a:t>
            </a:r>
          </a:p>
          <a:p>
            <a:r>
              <a:rPr lang="en-GB" sz="2400" dirty="0" smtClean="0"/>
              <a:t>Funding - Innovation Vouchers &amp; other mechanisms</a:t>
            </a:r>
          </a:p>
          <a:p>
            <a:r>
              <a:rPr lang="en-GB" sz="2400" dirty="0" smtClean="0"/>
              <a:t>Project examples – innovative heat exchangers;  thermal efficiency measurements;  highly efficient heat pumps</a:t>
            </a:r>
          </a:p>
        </p:txBody>
      </p:sp>
      <p:pic>
        <p:nvPicPr>
          <p:cNvPr id="1026" name="Picture 2" descr="http://ec.europa.eu/enterprise/faq/pic/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3645024"/>
            <a:ext cx="1226459" cy="864096"/>
          </a:xfrm>
          <a:prstGeom prst="rect">
            <a:avLst/>
          </a:prstGeom>
          <a:noFill/>
        </p:spPr>
      </p:pic>
      <p:pic>
        <p:nvPicPr>
          <p:cNvPr id="1028" name="Picture 4" descr="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348880"/>
            <a:ext cx="3362325" cy="1095375"/>
          </a:xfrm>
          <a:prstGeom prst="rect">
            <a:avLst/>
          </a:prstGeom>
          <a:noFill/>
        </p:spPr>
      </p:pic>
      <p:pic>
        <p:nvPicPr>
          <p:cNvPr id="1030" name="Picture 6" descr="http://www.ul.com/rebrand/img/footer/logo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5517232"/>
            <a:ext cx="931540" cy="9315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Renewables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Wind</a:t>
            </a:r>
          </a:p>
          <a:p>
            <a:r>
              <a:rPr lang="en-GB" dirty="0" smtClean="0"/>
              <a:t>Marine</a:t>
            </a:r>
          </a:p>
          <a:p>
            <a:r>
              <a:rPr lang="en-GB" dirty="0" smtClean="0"/>
              <a:t>Bio-energy</a:t>
            </a:r>
          </a:p>
          <a:p>
            <a:pPr lvl="1"/>
            <a:r>
              <a:rPr lang="en-GB" dirty="0" err="1" smtClean="0"/>
              <a:t>Eg</a:t>
            </a:r>
            <a:r>
              <a:rPr lang="en-GB" dirty="0" smtClean="0"/>
              <a:t>  Anaerobic Digestion – NI focus to develop a centre of bio-energy excellence</a:t>
            </a:r>
          </a:p>
          <a:p>
            <a:pPr lvl="1"/>
            <a:r>
              <a:rPr lang="en-GB" dirty="0" smtClean="0"/>
              <a:t>Extensive trade visits</a:t>
            </a:r>
          </a:p>
          <a:p>
            <a:pPr lvl="1"/>
            <a:r>
              <a:rPr lang="en-GB" dirty="0" smtClean="0"/>
              <a:t>R&amp;D (including collaboration)</a:t>
            </a:r>
          </a:p>
          <a:p>
            <a:pPr lvl="1"/>
            <a:r>
              <a:rPr lang="en-GB" dirty="0" smtClean="0"/>
              <a:t>Carrot &amp; Stick  (ROCs + 2020!)</a:t>
            </a:r>
            <a:endParaRPr lang="en-GB" dirty="0"/>
          </a:p>
        </p:txBody>
      </p:sp>
      <p:pic>
        <p:nvPicPr>
          <p:cNvPr id="27650" name="Picture 2" descr="https://encrypted-tbn2.gstatic.com/images?q=tbn:ANd9GcQeRfgZ2CSh_1qi-ZIvVk6Vy2el3Mrn9akVV4pzIgPTXZrooFZ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437112"/>
            <a:ext cx="2343150" cy="771526"/>
          </a:xfrm>
          <a:prstGeom prst="rect">
            <a:avLst/>
          </a:prstGeom>
          <a:noFill/>
        </p:spPr>
      </p:pic>
      <p:sp>
        <p:nvSpPr>
          <p:cNvPr id="27656" name="AutoShape 8" descr="data:image/jpeg;base64,/9j/4AAQSkZJRgABAQAAAQABAAD/2wCEAAkGBxQSEhQUEhQUFBQUFhYXFhgYGBgWGBcWFxcWFhUUFhUYHCggGBolHBQVITIhJiorLi4uFx8zODMsNygtLiwBCgoKDg0OGxAQFywkHCQsLCwsLCwsLCwsLCwsLCwsLCwsLCwsLCwsLCwsLCwsLCwsLCwsLCwsLCwsLCwsLCwsLP/AABEIALcBEwMBIgACEQEDEQH/xAAcAAAABwEBAAAAAAAAAAAAAAAAAQIDBAUGBwj/xABKEAACAQIEAgcEBwUECAYDAAABAgMAEQQSITEFQQYTIlFhcYEHMpGhFEJSscHR8CNicoKyc6Lh8RUlMzWSo7PCJFODk7TSFkN0/8QAGAEBAQEBAQAAAAAAAAAAAAAAAAECAwT/xAApEQEBAAIBAwMDAwUAAAAAAAAAAQIRIQMSMQQiUUFhcRMyM0KBkbGy/9oADAMBAAIRAxEAPwByJKlxirWWDCMpMckiMASFdQwJ7sy7edVyCsqcUU6tIUU4BSouuHzYYoFlRw3Ngb317uXwqRJwXDy+5Mt+Qbsn41nXlykXB+X4mpeGmDbfr86Kdn4b1DFdL76G+/3Ui9Kek0QL09hoWdgqi5PKo+cXtfXu56f507FIVN1JB7wbGgfnwbp7ykeYqOwqzh43KuhbMO5hf571H4hjRJb9miEbldL0EI0V6SzU00lRTrNUeWW1MTYoVk+P9LUhOVB1j8wDoPM600NJisYFBJIAG5NYzjXTQC6wDOftH3R5farM8R4lNiT+0bTki6KPzPnV3wToXLLZpB1SfvDtHyXf42q6kGcxEskzZpGLn5DwA2FXvBeizyWMl407yrEnyFvmbetdB4T0fgw47C3b7Tan05D0qWeHpe+vx/Rp3Gln0Sw+Cw0QQwAk2vKbOx8f3R/DRcSMRc9Tmy/vW+Xh51GFERWbQk009SYoGbRQT5VPg4Czau2Udw1PxqSUUhqThuGySbKbd50FafDcNjj2UX7zqfnUgzgba1qYm1Tg+hwcq0hZgPqjsrfTU8za3zp7i7RYYZSY41W12JCi52GY1YScQkIsDYeGnz51x72k4mWeaKFEdsrSmwGYs4KqCMuuzMNe/wBa2joHVdaQqnRtbjUZd7j9c6vIYFQAKAAP1rWM9miSrhQ0ubtAZCzMxyi62yknIBZdBbyFatpDUElpBTLz0ydaK1AoEt/jTc57F6UrW2pvFSkrrQU8mLxYJCGMryvJIhtyBUKR4b676bUKkkfhQqbVRR1JSpU80JBAhaN+VnJF/FWF/nUZRUDgqXgMYYySFRr6EMoYf4VEUVPbgspHuFh3qVf+kmqJy4yF/fw6/wApI/um4pmWOMH9kCF8bXvz2qDHgmjPazDwIt8qklqBL0cUZY2AJPcNTSb3pcbFTdSQe8Gx+NAiSAhgTpYEWI11tz9KMVNHGJQLFsw7mAb7xUGbEZmJsBfkBYegFAommnekSzAVU8R4qqAlmCqNyTagnzYgCqHjPH44B221OyjVj5D8azHFulbydmAZR9thr/Kv4n4UzhOiGJk7ciOgbUvIDma/MA6t91NIi8S6QTYg5VvGh5A9o/xN+Aq3wPs7xRUPIhhQgG7A318PztWl4FwCCHUIWcfXexN/3R9X7/GtLFxKQDKJHA2tmNXZpmOB8CTDkZYwW5uw19Dey+gq/o6dw2Ed/dUnx2HxrG1IVaPLrYa1ruG4WQrllMbKBoCo08jpQaCKP3beg/Gt9ozuG4S7bjKPHf4VaQcJjXcZj3n8tqkPiTyFMkk7mmobP51UaWt4U02JJ2/Xqaby0KqHAAfeJ9NfmfypvKL0h5ANzRg0EkYfmTpXK+J8Kn+l4to5ZVimkJAjGU9kZL9aTce6dga6WXqkwxHbv/5kn/UarLyUvoxEUwsKnNov1tWtc2LXA1tvoPKrShglUqOW9tLczSnW1SkIoqUaTUCTTOI2NPURQnQC5NBXlaFSTHR0VS/6SldcrSOynkxLfftSVp2R5iv7S7DvNm/vi/302KyHoIwxsWVfFr28uyDT/wBCkBurRMB3SKD8CQflUdGjHvqSeRDZT3aXBp1An1M/8zBvgQBVEhpWPvEm3eSfTWmib0WajcALcyRgkGwJIJIBbKAR2jZToL1UTYsJNGcwWQEc1B+8Up+LPs2Vv4kU/O16peDYyR4ld1MbG+moIFyASCAQSLG3jTmIn3LH40Byy1DmxwWqfjXHkj0JNzsBqT+Q8TWejjxGObKOxGTqbnL/ADMNT5D51BP4x0pAJWPtt/dHmefkKqMFwLE4xg0hOW+jPoo/hXnWxwHQ6PDlTminPMkOAPJSoFaF+ISPZWcsL6Am+3iaozvBejUcBuY8zDXOxBse9V5edaNuJSspUyOVO4LE/fT6YRnByi+np8afwfAAusrX8BoPjuflUFQLnQXJ+NWGC4PIxu3ZHxPwq9w7RRiyRi/f+t/WkNKT4eVXQRDw6JNxc+Ovy2qT9I+yKYFHVD4lbvopHuNd++mgaFAKCPagwpJoEcSxL5GKKGcKxVb5czAEhc1ja5Fr2O9YrBdK/pjxRxlosyiZ20I6pYiZE1BtaUFL2v2a2sxsubkNeQ28TWdwfBkQs0cahmEy3s73SaTrXTZAADoO1pVFPJJFHiMMcQGkilyCGRS7jr2cjNnkYuo90BUItc3BB03CbDyFU0HCo4xCjAZICGhR3ACMAVDqNSzAO1szNqb761cR7DyFKFEVxfpn0ixUWKnijmaOMO1ggCnUkklwubcnnXa+s0rzz7Qz/rDEf2h+4VB2H2fTF+H4dmZmYh7sxLE/tZBqx1O1aK96ynswP+q8N/63/XlFamgOQDlTZpRoqgQaLMRqNxSjSXGlA27kkk7nU0KKhRVE0OUe5Iuv1tR/SKO9JksDYADxF/8A7EU+kP1r2A/dzfeLVzaLfENYDrFIAtlZGO3dmW1FGb6/cLfIbVHd793oqp8lqThEsLk/0n4gkVraaCd2j1C3YglQR71h+8LcxryvTeExMjoOuSNXufd5C5tqLC9vCo+NRQ5kFwTbmQLCwtluQL25fjVNjuOMzGOBWduduXiTyGtNouMfxRIgSSNPl51l8Vj8RiCBEjKrbOwyi3eM2gHialf6NyFHxDZ5L3IuCi6aWUXB3GutWmAxP0hysUcr6jtZLJt9skAeW9akRAwPRFUIeV1mJ1Ni1r/vFlBb7q0UrA5QFQWGgVFX0GUCrVOEj/8Aacp5hTf52qchRABGgXvJ1JpoV+E4XIy5iMi95/KpuE4dBGQzAyMNr7X8qW0hO5J/XdRgVRIec8gFFMeZvR0BQGKApN6O9AsUrNTV6UDQLzUkmk0dAL0V6FFQJnLFSFNjyOht42OhqCcAze/K532Nt7bi1uWm1r1YUKCBDwmNTcDXTvO2xsb66b+u9TQKVRUBGuK9M+BCTGzO2Iw0KlzpJIQ/IaRhSTtXYMdiGVHKi5CkgWvc208a5b0ww3XRSYjqlzixLDs6BlztYntWDdx3FBuvZ9h1j4fAqSCVVMtnAKhv20hNgddCSPStDWX9mX+7cP5z/wDyJa1FAKKgTaiBoAaQ3joOdOAU3MNKgZeQXNtuXlyvQpGSjqKpMQ6lr3+N/wAadlW4A7Pw1+NMTQYmwzQwmw3Aa/r2qEnXEEmFCB/F8jevP+pfiuvbPkqBkv2jztbme/76TxHiapYXJJ91ASxJ8jUI4fFTxsyYcoqnLmvl23yqTcjxtUvhfC1GYFHD2GZ27TG99jyGh00rUy3xpLFccJJP2pXEafZUgtb97XSrzh+GgiIEbIpK7hhcnTRjca0jD4MRZR+0e5BJewvYroFXTx1vU5sVdgLEWA7hzGmg/V67ajmiwcHhaUyyDrGHZCknq1KXUnL9ck31Om1u+r3rjlCjRRsBoB8KpeDTEx3sRfN5Czvt8qssxNVD4oXFIAo8tUKz91KDU3e29NSY6NfekjXzdR95oJd6FVEvSbCL72Jh/wCNT91RG6bYIC4mzfwq7fMC1BohShWPl9omFX6uIPlEbfG9R5PaMlrph5WHLMyJf4mg3NHXNpvaaw1GHRR+9NGd+8KdqiS+0fEt/s1wh8Fdmb1FrUHVKFcoHS7iEn1ur8Fwzynx2ApqXivEXFlfGlrgaYWWNdSOfL1oOuUl3A3IHnXIJcDxBr52x7agH/ZKLnQC7Me8Uf8A+L4trH6Nij/FiIV+OWVaDqsnEYl96WMebr+dRZukWGXeeP0N/urnMfQfEnfDof7TEOfudqfPQSa1hhcCptuZXbXy6k0GuxPTvApvMD5Kx/DaoDe0vBXsDIfEBSPgGufhWfn6FzqEBOFjLuFGQSNqQx7l0sDT0Xs6lBB+kxKRzWBj98tBdt0/wjA5BiJD3LBJ+IqmiWTFYWc9vI/WZI2UIdM2RbkXHIVIXoJJ9bGv/LCi/Is1YbpxwZcNiFjzmW8SvdwgtmdxYBbADs/OoOs+z/CPDgII5FyupluLhrXmkYaqSNiOdaGsx7NgBw3DD+1+c0p/GtLmqgPTTIKcc7U0xoGkxDByo2AHzv8AlUgteq/Bx5XcXJ93ck/a76mPUCS1FUBybmxPxoU4U9HjQGZcwOo0ve1xtblsfnS24gmbIXUMQTlvrYWufmKp4OCRgEEnVsxy9i7a3Y21JJYm/jVbxc4KGZ2nDR5lBDq8xuTZWBVb2PYXbewrGG79FvDRS48pGzZXcKxuFGoF7ZrHl41Gk4kqTMouxyJcDkLya+OpAqs4TxDDPE7YNjvZmsy6gXW+YC+jfOmDhhLIZY5UcGNVyjQ6MzbWsB2+7vrXbYefCxw/SBZH6tgRLGud1W5WxtlCs1sxOnIVPTGZm/2ZU2BFyhJBI+yT3c6pMLhMjl5YGkJWws2wOXXsDfT0tUjC4hOtRVWVcwb3rEC19CRzPlyFXa/p1ll6WY1jJHh1gCo8iKGDMxyOQWJzAfKrw4jiBjB66MEre6pHobdzA6VWcF6OyOXQqTI08rrYnZnJBJX6u976aVcY7h7RyKhiGa4B8e428ta555WeG+lhLvaj4bicfJIyYnEyxjJmUx9XrqLCwUsNDe9rVYHg/WW/8djXOmYCXUdoDUZNNMx9BVS3D5Y8fKkseJjTJfMquuZrroH0BSx5bW8KNsJFEZ2WaePJ1RfK2p61kC3sBfVzzrrtysTV4Dg1LfSZpzY2Bdw2vcTk0N793KpcPRnh5AaxPIHMwudL2tbvouAwRxmYo3WESEMzrc5wSGBIuT7t7+NNdIeEriApzRR5M2pBVO1lFge/s/I1z7/dp0/S9nefTo5hQ944XYAG/bnILaEC4bu7u+jwuDwKBRNGgfmGzE2J0uGPdVFgsJiIwY4cUiqoZ7JKwFha5sBvQl6M4jEMrvJHIzaBmZmNgbAXy7Vvbk0jYbh5sOqwzHuyRv689KqsSkGd1jRF0GUrHpY/ZKjl3CoeB6MYmI9ZC8Stqt1JBtzF8lIxePxsbhGmObcC6n5kUGig411XZCZRfQdVY78ri9X0PHw3uwYkjvyD7s1cqbgkzMWMeZnYsTdbszG5J13JNXPDcLxHDDq4VMYLXsBDYsQBcludgBvyFNwb8cWUsCUmUAHUxtubd3rTGLx3WK6xiUG2fNkZQFFhcll02PwrNRvxYjsygm2wWEnyuUy39a6ycPeDqwbnKtyNCWBW5NuZIPxqZeFl1dsJh5THE8jmQozoAxVmBKm+mRfTblUqHpLGeyEmYiwFkbXQd4Ft+dbcYdRHkZQyFcpDAEMLWIYHQiuQ8e6HQwY7Nh3+iqQHTKBdGbMrKrNsLKT/ADW2AqcY48tXeeTScS6RvFGXTCYiQrYlbKul9Te5uQLm1tbU4nHg6B8jrmAy3A8Od9dT/hWQl41xCIFUviIlNhKYsxYWB7RSwuLkegrXcD4NiWgefFmFA0TOIkj7fu5l61i3ZPPKBfxB0q7lnCa1dVFx3EAGRu09ipFgL2GrgXtfTU/w0vEdI0UXySbj6veRf1pWD4GcQs0azICTPCWX9rlspWRrZtO0yLbQ2Y7aVg+I+zfEQSZWEWQ+7ID2SL2ta2YN4Wt4mp057fc11e3u9rajpVBrdipHIgg1yrpdxz6ZOJAuTLGqWzE7M7X2H2u6tTwzoChbWUg/uIFPxJNYTiMOSVwL2DG3lcgcvCt8fRzdt6Af7vw38Lf1vV2suYnKy9k2OlyD42YWqk6B/wC78N/Z/wDc1TmwoQS2Ldt8x1IIOmxFjXPq9SdPC53xJv8AwuM3ZE2drAagee331GdzY7bH7j40nGE9UnvEjKdLk3WzC/qBRRLdVNztexFiLjmOW+1XdutNdupsjhjkpr+tT41MlOlQuHKACAbi+h010v8AjUrEnStVlXRSG3qfvNCihvb4/eaFY1fkT8lUvSTo1Hi1AZmQjZltex3Go2q+FHWhyzjXBZcBHHHh5Z8k0v7UhMxUZbE2UWta3K+g10rMYeB4zZSwI0Frqw1Avl+B56V3WeAMNRWc450ajmGqi/I258q3jlpNMDw7pZPGPfzZAc2YA6gXsNNLEW+FajgfSo4mWKJo7PKypZTb3u1qVuLWXN6elZ3ifA5IicyiRCCCbdojxPP1+IpXs9wLf6TwtmDAyOzfVYWQvcr5pa4uNTXTco9CYDCJEuVANbFm5se9jz/CqfpfJ1USylQckkRLZc2Vc65iB4i48yPMXEctjbwo8VCsqNG+qupVh4EWNcl3ztV4rhy4rDKGsXCgo3cwA1BH1SR8DWAw/BpJ8YIZMy4dgQQbtqgDgtc3BzLccwbcq3XRORlw6xuyM8YCnK2a1hlANwCDYLp41RcP4mn+kZIMoDrmYnvDjMCR/Nblsasx2vdqaaHB9GII4jGAzFrZpHYs7EbEty8hoKj9D4IzHIQFZlmliY+9/s3II1HLKo8wav8ABy5lB/CnliVb2AFyWNtLk7k+NTUTuutb4ZXpfgRHEZIIgzjdAcqspNjyIFhroKwA4k8WIijGFBlcK6KkpNw1yCQotspPlqa6R0jYOHjOzoy6G2hsLg8j41yzEPPHiVxJyvPt2rZB+z6u4RbEaHy1NWRnaTxriAgOSeOVGdM9lxMjZc3JhpYju12qvy4GXtEYgFSO0ZJHygEE6lz3nlTWPwk+MlMkqMWIAPUguFCgAHqwCddedT8XgPoWG+j4jMvXzxuxIuGijsxXKpJB25d1zSyb4JbrkcOHwYNxi2jsQVzPkFgFOpZQbXJ5jStJh4Jxr+ychjqesvox+szMbad9YP2gcRhmxCnDlTGsYF1XKM+Zs2lhyy/Gtj0K4ksuFTM6qyXRs0iA6bNZjfUEG9t71mz4WfddcEjl69M8aAXPaEhc3sSuhQHe31q1eEYroT31mocdHG6lmBAOtu1psTptvU7C8cilZjG1wGI+Gh+d6T4L8rqVy1lUEnQfmfhVD0o4U0ksSo6525EhezYksSdwMp2F9edXvC5BYm/Ow8rA6fH5VT8SmMvEo4lsVWEmXX6pbKdOZsdv3jTPGZTVXHK43cMtwmWKNCMpW5ZiQQ2+jG3ugrby2NWXFcYEwkjttkN/JuyPvFaG97jv3/XlXPvat2eF4gLcWMAFuQ+kRf5VccdcRLd3dD2W4xp4nmfd5JpD3DrZPdHgOpIq66Ttddr5WG3lr99Unsljy8PR+ZLL6B5Gv/zCPSn+kv7UdXmZe1clWZGuNhmUg0ySIWAAzelcX6RgDEygfVYg+dye499dXXhjj3cRiF/nDf1qa5BxUHrpc1yc7Ek7k5jcmwrMrTtvQcf6vwv9kPxq1xXunzH4VV9C9MBhP7FPmKkT41ZI3KEnK2U7gg2F7X8965eomN6WUyuprn8Lhvumk4MMqgEEheXLQVAmOVZCe5jy2ApGFR0AsuY2A7Ta+ZNteVFiI3e9yqhlKkanQ7/q1dO3iaJUfhePRIAxGVVAuNNAfKrL6Usi9m/+YvVfHhFEZQNm2G1trfhT6wZEIH60q3e/sTQodvj99CmIlNhrQrnqfKrlaUBSFNKFbQq1EVFHQqor8ZgQw2v4VW8C4QkWNhlAtYsPLOrLf+9WhIph4tQw3BB+BvQaiYdpT3X9dP8AAU8KjYgAANtYjXbfT8RTiSaVtGc6Ofs8Vjotv2vWW/tQWP8ASvxrnvTvi30PjEcyhriFGYBtHUdarKV2JsGseRIq36V9IpMJxmKJFULiWwpkJuWKM/UkDWw90mst7TAZcbKTYtECgA3ylWIG2vv/AD8K3hJllot+rt/BcassMciHMjqGU94Ooqwmk7IrF+yyUnhsAbdAy+WV2AHwtWtkflWdcoxvTbi30ZFe18zhNxpcE3N9Pq1yHE9dxKaWVWAsRa5CixIVEHpqfWune01C+GyqCzGWNQBuS7dWB6l7VW8B4bGIE6uNhYkEG6sDqHDA6nmL61jqZakduj0+61nOhPG3RmwspsFJdAc10N7OgKAka67231rVR4FZSWQKxuAwVhITfmQpJrM9J8MFaER5VlOYsWfKQuwJbW17aA761THi8guGINjzA5dzDyrv0cZnhzXLqY9uVkbPGcKRHt1UeYA/VF9TuefLnS4sJpsB5VkZOksrAAFmvt2s4/lDA2PiNarsXx2ZCVd5EPNWLBtfA611vRk81y3fh0FMOAwvzIsBoT4Cp+I4XsyQotuY0PmSNTsN65z0Ux6nFwZmB60sBY6owGhYePzue6uphm2z6Aa6anU8+Wlq8XqLcMtY17PT9OZS3KLTolxEPEU1vGxBub735+tvSj6PYqKbGYqVOtLreNs2Xq9wvYtre0a3v3Dvqo6IWSSdQ2Yjq2YmxILFrKSPBL+tVPsq4k0mLxwIGRWFv/dmt5XA++tY22SuOePblY60u9+QFYD2s4grw7EZTrmiB3G8yBh4gi4I7ia2k2J6uNpG2AJt322rmntHlL8JmY/aiJPeevS5+daZXPsmnZuGRM5uS8tuQCq5RQB3WWk4uYdY/wDG39RqV7OoBFw3CKBbsFyN7GRmkI+L2rPY6b9rJr9d/wCo1jJqLIOa5B0zwvV4yUaWYhxz9/tEbG2pNdI6899c36ay5sW9/soP7o7/ADNZx8rXYOiGmBwn/wDPF/QtPPhEjRwgyhnzHfU6XOvkKb6MrbB4Ud2HhH/LWpOM931/E15/W/wZfhrpfuiTIo+VMvT02/pTLGvUxEaEe9/F+C99O4k6frupvDbHxY/gPwo+Ie7QR4T2RQprDXKjyoUFshpdMo1PA1lSxQpINGWoDojSeuHeD5a/dQMl+R+BH30Q3Pwd57Mj5bGxBuRpqGHca0kQsKzPEONSYXDyypGJCi5yrNluB73aF7WW525VmcD7XTI6R/QrPI6olp7jM5CrmJiFhc+NWai22zQ/aBgc3GuFm3vZb+UEhl/7jVf084OWxUkii2fKdN9FCm4/lrKdLunk2MlhlVPor4YSZCjsXGfLfMxA+za1tbmumyYbMqlyzEqpJJN7kDmKtrMOeyh2GHlRiDllJHkyr+OatrM2v67h+Vc54hxg8MgaaKNHu6BlbMMwJtfMNj461L6BdNJ+JYg5o4o4lLXUZmewQEdskD3iPq/nVmWyxtouGDNncXNwVHIW1DHxv8Kg8bwGW8qD+MD4Zhb51fOaRWrhuapjncbuMzw3hME8I66GN9XFyutsx2fcaEc65j7Ruj8eClRVLCKdWKX1yspAdD4DMpB/e8LntmHwojBC6KTmA7r7geG1ZT2n8BOMwbZReWD9rH3nKP2ieq3t4ha6dLLt1L4Zz1buOMcLBVuwwDLGxViCQCATe1V/GEPWK80om6zVmUC/ZsuUDQA5bW2qVgXUEZywBUgkb63+Iq36OdHUx+JSKNZCinNM7W7MfO1tma1hvqb7A063ma+FjRcD9l4cRzRSunaSRJHs1wCGBSJQtwbbseel628fC5CzIi3sSpbZbX7zt32F9610aW20Att4cqrujfCvosTLmLFnaQ390F9SFH48zc87Vzy6cynLeHVuHhHw/R1cOWdLZnC9byzMt7N8CB5KKpehfAxhhiTs0+JnfyQOyxr5AXP8xrbAjmd6y/FuN4fDTCOaZImK51znICtyLhm7JNwdL38KWaY3u7Lx0bQ4RlaV5AMoBe1xqBa4Go871xT2lysJEszBZIrMoYhWKOWBZdj7w37hXSuP9LsLPH1WHmWVywJChiAo3Oa1t7DQ865l0/UMkTX1DMtvBgDf0yfOuf8AU15WHSDppjcK6RwTlEEEZAyRNr2uboTyFaaNmKgtqSASTzJ1J+Ncz6Sks8FxZjh4rqNbG7jL5/nXXYsMW0UDTxAqXwQ0MHdAym5PLxAuRXK+l8n/AIqXyX+gV2rDQZVyne52rF9OuhZxBM8FhJb9qpvZwBYSCwNmA3HMeI16THgbrhIth4R3RR/JFpjC40TRq4BALMLG3Inuqdg47RoO5VHwApuaPLlAAALctNz3eteT1v8ADf7f7jfS/dEmc6+lMPTs51Pp+tKYdhXpYIg931P9RpviT2Xzv+FLiPZHmfvNMcUOg9fwoI0GIAUWtt30KipsNKOoLlL+A+f40+q+J+X5UxG1Po1Z2pwRjx+JpQQdwohR0C6FJo6orukr2weLI5Yaf/pPXH+hxvj8Lf8A82/wViPmBXZOORZ8NiF+1DKv/FGw/GuL9EFLY/DBdT1ob0VSzfIGkRD6QxKmMxCuCEGIluBvk6xjp/LXenjDbenlyrlfTzo7K+LeSGNmSRVZiCPftlawJuNFX4mtX0W6SSvkhmw8quFAMhXKpyr7zAgZSbbC+p7qlIc9oGALYGa31Ar+iMGb+6DVV7Cp1DzrftnW3eCARb/22+FXvTPt4OdbE3XlfQ5gQ2nIEA+lZf2ccKeN0lsVMksYFxbsK9tvG517rVcbwV3F25+v50lXokfQjupmxBN+deiOaRnpl21HiPyoA0iE3Pl/hQcF6dcLTD46aNLBCQ6gfVDjNk9CTbwtW59nUP0fDIyjtzHrGNveB7Ma7bZRfzdqzHTjDdZjp3sTdlH/AAoqbD+Gt90E4hG8EcbqFkw65F/h2Vh+tD6Uzzlx1j5bx1ObGuws9wSQynuYWItTgObQct/ypuOblf8Ayp7OF8PLvpKxRysFF64t7c4rzYMndkn+C9Ww+8112SYXzMdOQ/XLxrjftmLTYqFQrtljuoAJALO2bbdjkTTkBWMqsZXoZhy0khBKlVABFvrHuO47NaLE9GTO6NK7Nk+rlAU63tz02B77U/0K6OtCrNILO9tO5RsCO/U/KtfHhQPGuNrcjnvSfotKSJUGfIoGRV7VgSQR32vt4VseCYgzwq7IUJ95WBBDDfflVvlFKBqbUyjEbE08mJI3APypPV0WWm7BYRY9NiGX0uPltSJ5QzJZlbtDbzGhHKoDtahg7mRb/rUVw9Vd9PX3x/6jeE53+VpIdT6fdUeSx218taclXtFi5A+yOdV2N4uF0jFz4Hfzbn91ephNSPKqg2vc3HdvpUHjElreRprC4sFs0hkU+WZR4dm9I4jJ1vu3y99rE+QP41NwV/0jyoUk4EfZHqAT8TQp3GmijapCGoUbVJRqyqUppV6aU04DQKBo6TSr1QdtK5vj+hk0M4lwZQANmUE2K30KW2KWJHka6PQtURWQwsVXMBmsL22vztUyODSn7UKaDRi76jTw228x58qnUl10oLeOckBhzAPxG1SY5M4++qrhLnKR9k/I6/j8qmGPmDbx/OvRjdxzp+Vsu/df86i4LEpJcq4JFxYHXW1zbu0pGKxDrGxCFmscgFtSdBe5Fu+s5guEPGOskspB7KqSbHYk6kA2Glu80uVl8NY442W2s5xvCT9ezxAyB2LFCFVQCSdJL3B9DUjg3DJWkia/UMSLhbO411Gc9m1r8q0ZjvTmCitIp8fwNc5l44O37rr6L3Ei21vxGxp5VYb2IHiRf0sbUuM04x5V2czEovvWZ4oitKbG4AsfME3FaecaVnHjAZvFmPzNcuo3ijIgGwpVqdy0fV1ybMZaGWpNqGWgYFA09lorUEd4794osFg5TKhWxW5z94XKxBA78wUetSrUVSyXzFlsV3HIZs5sD1fh387j89KiQYW361q5lF9yTrfzNrXPebAUyVq0RgoFJZqdZaZkFQNlhQpo0KCXE9S42oUKCQhp1TQoUDgoxQoVQdHQoUAoUKFEChQoUD/Cz2mXvF/hUwGhQrth4c8vIPqKaxYvH6ijoV0+iMhieO20Vfj+vzp3o5jpJZ+17qqT66AfeeVChXPUjdrZI2opwHWhQrowLEGy+tULJrQoVx6nlvERFJtQoVzaERRgUVCgVaitQoUURWkGhQqBDGmXoUKBh2qNK9ChQRi9ChQoj//Z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7658" name="Picture 10" descr="http://t3.gstatic.com/images?q=tbn:ANd9GcQtUmo9THQj1i9usYRjFvIWda48doSCyNdTfhhaXeqc4ZNfV02NBg947Q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2417" y="0"/>
            <a:ext cx="4491583" cy="29889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6131024" cy="1008112"/>
          </a:xfrm>
        </p:spPr>
        <p:txBody>
          <a:bodyPr>
            <a:normAutofit/>
          </a:bodyPr>
          <a:lstStyle/>
          <a:p>
            <a:r>
              <a:rPr lang="en-GB" sz="2800" kern="0" dirty="0" smtClean="0">
                <a:solidFill>
                  <a:schemeClr val="accent1"/>
                </a:solidFill>
                <a:latin typeface="Arial"/>
                <a:cs typeface="+mj-cs"/>
              </a:rPr>
              <a:t>Sustainable Development Programmes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8" name="Picture 4" descr="http://upload.wikimedia.org/wikipedia/commons/thumb/a/a6/Manjeel_windmills.jpg/220px-Manjeel_windmill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8500" y="0"/>
            <a:ext cx="2095500" cy="1343026"/>
          </a:xfrm>
          <a:prstGeom prst="rect">
            <a:avLst/>
          </a:prstGeom>
          <a:noFill/>
        </p:spPr>
      </p:pic>
      <p:pic>
        <p:nvPicPr>
          <p:cNvPr id="9" name="Picture 2" descr="http://upload.wikimedia.org/wikipedia/commons/thumb/4/45/Giant_photovoltaic_array.jpg/220px-Giant_photovoltaic_array.jpg">
            <a:hlinkClick r:id="rId4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509120"/>
            <a:ext cx="1512168" cy="1150992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611560" y="1340768"/>
            <a:ext cx="7920880" cy="4392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har char="•"/>
              <a:defRPr/>
            </a:pPr>
            <a:r>
              <a:rPr lang="en-GB" sz="2000" b="1" spc="100" dirty="0" smtClean="0">
                <a:latin typeface="Ariel (Body)"/>
              </a:rPr>
              <a:t>Support to businesses with a total annual expenditure of more than £30k on water, energy and waste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har char="•"/>
              <a:defRPr/>
            </a:pPr>
            <a:endParaRPr lang="en-GB" sz="2000" b="1" spc="100" dirty="0" smtClean="0"/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har char="•"/>
              <a:defRPr/>
            </a:pPr>
            <a:r>
              <a:rPr lang="en-GB" sz="2000" b="1" spc="100" dirty="0" smtClean="0">
                <a:latin typeface="Ariel (Body)"/>
              </a:rPr>
              <a:t>Free Resource Efficiency Audit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har char="•"/>
              <a:defRPr/>
            </a:pPr>
            <a:endParaRPr lang="en-GB" sz="2000" b="1" spc="100" dirty="0" smtClean="0">
              <a:latin typeface="Ariel (Body)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har char="•"/>
              <a:defRPr/>
            </a:pPr>
            <a:r>
              <a:rPr lang="en-GB" sz="2000" b="1" spc="100" dirty="0" smtClean="0">
                <a:latin typeface="Ariel (Body)"/>
              </a:rPr>
              <a:t>Free Specialist Technical Consultancy on energy, materials, water, transport, environmental management and renewable energy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har char="•"/>
              <a:defRPr/>
            </a:pPr>
            <a:endParaRPr lang="en-GB" sz="2000" b="1" spc="100" dirty="0" smtClean="0">
              <a:latin typeface="Ariel (Body)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har char="•"/>
              <a:defRPr/>
            </a:pPr>
            <a:r>
              <a:rPr lang="en-GB" sz="2000" b="1" spc="100" dirty="0" smtClean="0">
                <a:latin typeface="Ariel (Body)"/>
              </a:rPr>
              <a:t>Industrial Symbiosis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har char="•"/>
              <a:defRPr/>
            </a:pPr>
            <a:endParaRPr lang="en-GB" sz="2000" b="1" spc="100" dirty="0" smtClean="0">
              <a:latin typeface="Ariel (Body)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har char="•"/>
              <a:defRPr/>
            </a:pPr>
            <a:r>
              <a:rPr lang="en-GB" sz="2000" b="1" spc="100" dirty="0" smtClean="0">
                <a:latin typeface="Ariel (Body)"/>
              </a:rPr>
              <a:t>Financial assistance </a:t>
            </a:r>
            <a:endParaRPr lang="en-US" sz="2000" b="1" spc="100" dirty="0" smtClean="0">
              <a:latin typeface="Ariel (Body)"/>
            </a:endParaRPr>
          </a:p>
        </p:txBody>
      </p:sp>
    </p:spTree>
    <p:extLst>
      <p:ext uri="{BB962C8B-B14F-4D97-AF65-F5344CB8AC3E}">
        <p14:creationId xmlns:p14="http://schemas.microsoft.com/office/powerpoint/2010/main" val="193403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 descr="Cityhote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Autofit/>
          </a:bodyPr>
          <a:lstStyle/>
          <a:p>
            <a:r>
              <a:rPr lang="en-GB" sz="2800" kern="0" dirty="0" smtClean="0">
                <a:latin typeface="Arial (Headings)"/>
                <a:cs typeface="+mj-cs"/>
              </a:rPr>
              <a:t>Financial Assistance</a:t>
            </a:r>
            <a:br>
              <a:rPr lang="en-GB" sz="2800" kern="0" dirty="0" smtClean="0">
                <a:latin typeface="Arial (Headings)"/>
                <a:cs typeface="+mj-cs"/>
              </a:rPr>
            </a:br>
            <a:r>
              <a:rPr lang="en-GB" sz="2800" kern="0" dirty="0" smtClean="0">
                <a:latin typeface="Arial (Headings)"/>
                <a:cs typeface="+mj-cs"/>
              </a:rPr>
              <a:t/>
            </a:r>
            <a:br>
              <a:rPr lang="en-GB" sz="2800" kern="0" dirty="0" smtClean="0">
                <a:latin typeface="Arial (Headings)"/>
                <a:cs typeface="+mj-cs"/>
              </a:rPr>
            </a:br>
            <a:r>
              <a:rPr lang="en-GB" sz="2800" kern="0" dirty="0" smtClean="0">
                <a:latin typeface="Arial (Headings)"/>
                <a:cs typeface="+mj-cs"/>
              </a:rPr>
              <a:t>   </a:t>
            </a:r>
            <a:r>
              <a:rPr lang="en-GB" sz="2800" b="0" kern="0" dirty="0" smtClean="0">
                <a:latin typeface="Arial (Headings)"/>
                <a:cs typeface="+mj-cs"/>
              </a:rPr>
              <a:t>– Resource Efficiency Capital Grant</a:t>
            </a:r>
            <a:endParaRPr lang="en-US" sz="2800" dirty="0">
              <a:latin typeface="Arial (Headings)"/>
            </a:endParaRPr>
          </a:p>
        </p:txBody>
      </p:sp>
      <p:pic>
        <p:nvPicPr>
          <p:cNvPr id="4" name="Picture 6" descr="https://encrypted-tbn3.gstatic.com/images?q=tbn:ANd9GcQOifXG4iZqr20-8NLuY4lvEs4KXP0d6K8jdZwS5QhtzpC5jbe7t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0"/>
            <a:ext cx="2627784" cy="1562223"/>
          </a:xfrm>
          <a:prstGeom prst="rect">
            <a:avLst/>
          </a:prstGeom>
          <a:noFill/>
        </p:spPr>
      </p:pic>
      <p:pic>
        <p:nvPicPr>
          <p:cNvPr id="5" name="Picture 8" descr="https://encrypted-tbn2.gstatic.com/images?q=tbn:ANd9GcTSmVNeTO4Z4khqJUiPryOVbQfA25mzL5e3ospO214VyOcCguFc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789040"/>
            <a:ext cx="2267744" cy="1880617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0" y="1997839"/>
            <a:ext cx="54543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GB" sz="2000" dirty="0" smtClean="0">
                <a:latin typeface="Arial (Body)"/>
              </a:rPr>
              <a:t>Capital Grants of up to £40k are available to support </a:t>
            </a:r>
            <a:r>
              <a:rPr lang="en-GB" sz="2000" dirty="0" err="1" smtClean="0">
                <a:latin typeface="Arial (Body)"/>
              </a:rPr>
              <a:t>InvestNI</a:t>
            </a:r>
            <a:r>
              <a:rPr lang="en-GB" sz="2000" dirty="0" smtClean="0">
                <a:latin typeface="Arial (Body)"/>
              </a:rPr>
              <a:t> clients to purchase, install and commission new equipment to reduce water, materials and waste costs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har char="•"/>
            </a:pPr>
            <a:endParaRPr lang="en-GB" sz="2000" dirty="0" smtClean="0">
              <a:latin typeface="Arial (Body)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GB" sz="2000" dirty="0" smtClean="0">
                <a:latin typeface="Arial (Body)"/>
              </a:rPr>
              <a:t>Grant up to 40% of costs for SMEs.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har char="•"/>
            </a:pPr>
            <a:endParaRPr lang="en-GB" sz="2000" dirty="0" smtClean="0">
              <a:latin typeface="Arial (Body)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har char="•"/>
            </a:pPr>
            <a:r>
              <a:rPr lang="en-GB" sz="2000" dirty="0" smtClean="0">
                <a:latin typeface="Arial (Body)"/>
              </a:rPr>
              <a:t>It is not for projects which are designed mainly to save energy.  Assistance for this is through the Energy Efficiency Loan fund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499</Words>
  <Application>Microsoft Office PowerPoint</Application>
  <PresentationFormat>On-screen Show (4:3)</PresentationFormat>
  <Paragraphs>106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Invest NI focus</vt:lpstr>
      <vt:lpstr>Energy Efficiency?</vt:lpstr>
      <vt:lpstr>Grant for R&amp;D egs</vt:lpstr>
      <vt:lpstr>Product certification / testing</vt:lpstr>
      <vt:lpstr>Renewables</vt:lpstr>
      <vt:lpstr>Sustainable Development Programmes</vt:lpstr>
      <vt:lpstr>PowerPoint Presentation</vt:lpstr>
      <vt:lpstr>Financial Assistance     – Resource Efficiency Capital Grant</vt:lpstr>
      <vt:lpstr>Financial Assistance   - Energy Efficiency Interest-free Loans</vt:lpstr>
      <vt:lpstr>Energy Efficiency Interest-free Loan Fund (CT) case studies </vt:lpstr>
      <vt:lpstr>Creagh Concrete Products  example</vt:lpstr>
      <vt:lpstr>Creagh Concrete Products Limited  Biomass Project Annual Cash Benefits  </vt:lpstr>
      <vt:lpstr>Contact for Invest NI Sustainable Development</vt:lpstr>
      <vt:lpstr>PowerPoint Presentation</vt:lpstr>
    </vt:vector>
  </TitlesOfParts>
  <Company>AV Browne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 NI PowerPoint Template ERDF v2 (PPTX)</dc:title>
  <dc:creator>Stuart Thompson</dc:creator>
  <cp:lastModifiedBy>Stuart Thompson</cp:lastModifiedBy>
  <cp:revision>67</cp:revision>
  <dcterms:created xsi:type="dcterms:W3CDTF">2013-05-22T17:23:47Z</dcterms:created>
  <dcterms:modified xsi:type="dcterms:W3CDTF">2013-10-15T16:08:46Z</dcterms:modified>
</cp:coreProperties>
</file>