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71" r:id="rId3"/>
    <p:sldId id="273" r:id="rId4"/>
    <p:sldId id="272" r:id="rId5"/>
    <p:sldId id="274" r:id="rId6"/>
    <p:sldId id="27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75"/>
    <a:srgbClr val="00A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1905000"/>
            <a:ext cx="6781800" cy="1143000"/>
          </a:xfrm>
        </p:spPr>
        <p:txBody>
          <a:bodyPr anchor="t"/>
          <a:lstStyle>
            <a:lvl1pPr algn="r">
              <a:lnSpc>
                <a:spcPct val="80000"/>
              </a:lnSpc>
              <a:defRPr sz="5400">
                <a:solidFill>
                  <a:srgbClr val="003875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7239000" cy="1752600"/>
          </a:xfrm>
        </p:spPr>
        <p:txBody>
          <a:bodyPr/>
          <a:lstStyle>
            <a:lvl1pPr marL="0" indent="0" algn="r">
              <a:lnSpc>
                <a:spcPct val="90000"/>
              </a:lnSpc>
              <a:spcBef>
                <a:spcPct val="0"/>
              </a:spcBef>
              <a:buFontTx/>
              <a:buNone/>
              <a:defRPr>
                <a:solidFill>
                  <a:srgbClr val="00ADE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58663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8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88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4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6494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4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36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3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2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784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43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ADE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87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MS PGothic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MS PGothic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MS PGothic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MS PGothic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003875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2286000"/>
            <a:ext cx="6781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/>
              <a:t>Work Package 4 – Transfer of Best Practice</a:t>
            </a:r>
            <a:endParaRPr lang="en-US" dirty="0" smtClean="0">
              <a:ea typeface="+mj-ea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2800" dirty="0" err="1" smtClean="0"/>
              <a:t>Sisimuit</a:t>
            </a:r>
            <a:r>
              <a:rPr lang="en-GB" sz="2800" dirty="0" smtClean="0"/>
              <a:t>, Greenland </a:t>
            </a:r>
          </a:p>
          <a:p>
            <a:pPr eaLnBrk="1" hangingPunct="1">
              <a:defRPr/>
            </a:pPr>
            <a:r>
              <a:rPr lang="en-GB" sz="2800" dirty="0" smtClean="0"/>
              <a:t>August 2013</a:t>
            </a:r>
            <a:endParaRPr lang="en-US" sz="2800" dirty="0" smtClean="0">
              <a:ea typeface="+mn-ea"/>
            </a:endParaRPr>
          </a:p>
          <a:p>
            <a:pPr eaLnBrk="1" hangingPunct="1"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95288" y="404813"/>
            <a:ext cx="3097212" cy="1223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77" name="Picture 2" descr="Ulster BS_logo_Blue Uni colour text tem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29257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733256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696" y="3933056"/>
            <a:ext cx="1368152" cy="135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242993"/>
              </p:ext>
            </p:extLst>
          </p:nvPr>
        </p:nvGraphicFramePr>
        <p:xfrm>
          <a:off x="32761" y="1196753"/>
          <a:ext cx="9108505" cy="42484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611247"/>
                <a:gridCol w="1512168"/>
                <a:gridCol w="1224136"/>
                <a:gridCol w="1760954"/>
              </a:tblGrid>
              <a:tr h="660628">
                <a:tc grid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 4.4 - Study visits to projects where products and services are demonstrated to establish feasibility for other regions</a:t>
                      </a: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77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Deliverables:</a:t>
                      </a:r>
                      <a:endParaRPr lang="en-GB" sz="1600" b="1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Partners</a:t>
                      </a:r>
                      <a:r>
                        <a:rPr lang="en-GB" sz="1600" b="1" baseline="0" dirty="0" smtClean="0"/>
                        <a:t> Responsible: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Due Date: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Status: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849379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4.4.1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Visit best practice examples which have been selected and assess them using the completed Questionnaire from T4.1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 of Ulster/ All Partners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 2013</a:t>
                      </a:r>
                      <a:endParaRPr lang="en-GB" sz="1400" b="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400" b="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1004862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4.4.2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 draft report on findings from initial work 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 of Ulster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September 2013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1135890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4.4.3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Identify other working examples which fit best practice criteria </a:t>
                      </a:r>
                    </a:p>
                    <a:p>
                      <a:pPr lvl="0"/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 study visits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Analyse using Questionnaire developed in T4.1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 of Ulster/All Partners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November 2013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8722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242993"/>
              </p:ext>
            </p:extLst>
          </p:nvPr>
        </p:nvGraphicFramePr>
        <p:xfrm>
          <a:off x="35495" y="1124745"/>
          <a:ext cx="9108505" cy="432047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95223"/>
                <a:gridCol w="1584176"/>
                <a:gridCol w="1869474"/>
                <a:gridCol w="1259632"/>
              </a:tblGrid>
              <a:tr h="933701">
                <a:tc grid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Task 4.5 - Formulate action plans to disseminate best practice in implementing pilots in partner regions</a:t>
                      </a: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65623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Deliverables:</a:t>
                      </a:r>
                      <a:endParaRPr lang="en-GB" sz="1600" b="1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Partners</a:t>
                      </a:r>
                      <a:r>
                        <a:rPr lang="en-GB" sz="1600" b="1" baseline="0" dirty="0" smtClean="0"/>
                        <a:t> Responsible: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Due Date: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Status: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1741358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4.5.1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Document and disseminate findings from WP5 through;</a:t>
                      </a:r>
                    </a:p>
                    <a:p>
                      <a:pPr lvl="0"/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summary reports, </a:t>
                      </a:r>
                    </a:p>
                    <a:p>
                      <a:pPr lvl="0"/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photographs, videos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online decision making support tool- cost, suitability, usability</a:t>
                      </a:r>
                      <a:endParaRPr lang="en-GB" sz="12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Partners</a:t>
                      </a:r>
                      <a:endParaRPr lang="en-GB" sz="12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March 2014</a:t>
                      </a:r>
                      <a:endParaRPr lang="en-GB" sz="1200" b="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400" b="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989186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4.5.2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Host conference/exhibition to disseminate outputs </a:t>
                      </a:r>
                      <a:endParaRPr lang="en-GB" sz="12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 of Ulster</a:t>
                      </a:r>
                      <a:endParaRPr lang="en-GB" sz="12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January-April 2014</a:t>
                      </a:r>
                      <a:endParaRPr lang="en-GB" sz="1200" dirty="0" smtClean="0">
                        <a:solidFill>
                          <a:srgbClr val="003875"/>
                        </a:solidFill>
                      </a:endParaRPr>
                    </a:p>
                    <a:p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261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Visits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Completed</a:t>
            </a:r>
          </a:p>
          <a:p>
            <a:r>
              <a:rPr lang="en-GB" dirty="0" smtClean="0"/>
              <a:t>Advanced </a:t>
            </a:r>
            <a:r>
              <a:rPr lang="en-GB" dirty="0" err="1" smtClean="0"/>
              <a:t>Timbercraft</a:t>
            </a:r>
            <a:r>
              <a:rPr lang="en-GB" dirty="0" smtClean="0"/>
              <a:t> Ltd </a:t>
            </a:r>
          </a:p>
          <a:p>
            <a:r>
              <a:rPr lang="en-GB" dirty="0" smtClean="0"/>
              <a:t>FH Wetland Systems</a:t>
            </a:r>
          </a:p>
          <a:p>
            <a:r>
              <a:rPr lang="en-GB" dirty="0" smtClean="0"/>
              <a:t>Mud and Wood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Site Visits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Hollies</a:t>
            </a:r>
          </a:p>
          <a:p>
            <a:r>
              <a:rPr lang="en-GB" dirty="0" smtClean="0"/>
              <a:t>ECOCEL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73016"/>
            <a:ext cx="2885490" cy="2164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6"/>
            <a:ext cx="2886842" cy="216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5648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Visits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To be completed</a:t>
            </a:r>
          </a:p>
          <a:p>
            <a:r>
              <a:rPr lang="en-GB" dirty="0" smtClean="0"/>
              <a:t>Locate Architects</a:t>
            </a:r>
          </a:p>
          <a:p>
            <a:r>
              <a:rPr lang="en-GB" dirty="0" smtClean="0"/>
              <a:t>Ecological Architecture</a:t>
            </a:r>
          </a:p>
          <a:p>
            <a:r>
              <a:rPr lang="en-GB" dirty="0" err="1" smtClean="0"/>
              <a:t>Enviroglass</a:t>
            </a:r>
            <a:endParaRPr lang="en-GB" dirty="0" smtClean="0"/>
          </a:p>
          <a:p>
            <a:r>
              <a:rPr lang="en-GB" dirty="0" err="1" smtClean="0"/>
              <a:t>Inzievar</a:t>
            </a:r>
            <a:r>
              <a:rPr lang="en-GB" dirty="0" smtClean="0"/>
              <a:t> Woodlands</a:t>
            </a:r>
          </a:p>
          <a:p>
            <a:r>
              <a:rPr lang="en-GB" dirty="0" smtClean="0"/>
              <a:t>Green Roofs Ireland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Martinsons</a:t>
            </a:r>
            <a:r>
              <a:rPr lang="en-GB" dirty="0" smtClean="0"/>
              <a:t> </a:t>
            </a:r>
            <a:r>
              <a:rPr lang="en-GB" dirty="0" err="1" smtClean="0"/>
              <a:t>Gluelam</a:t>
            </a:r>
            <a:endParaRPr lang="en-GB" dirty="0"/>
          </a:p>
          <a:p>
            <a:r>
              <a:rPr lang="en-GB" dirty="0" err="1"/>
              <a:t>Martinsons</a:t>
            </a:r>
            <a:r>
              <a:rPr lang="en-GB" dirty="0"/>
              <a:t> </a:t>
            </a:r>
            <a:r>
              <a:rPr lang="en-GB" dirty="0" err="1" smtClean="0"/>
              <a:t>Xlam</a:t>
            </a:r>
            <a:endParaRPr lang="en-GB" dirty="0"/>
          </a:p>
          <a:p>
            <a:r>
              <a:rPr lang="en-GB" dirty="0"/>
              <a:t>Masonite Beams</a:t>
            </a:r>
          </a:p>
          <a:p>
            <a:r>
              <a:rPr lang="en-GB" dirty="0"/>
              <a:t>SWECO</a:t>
            </a:r>
          </a:p>
          <a:p>
            <a:endParaRPr lang="en-GB" dirty="0"/>
          </a:p>
        </p:txBody>
      </p:sp>
      <p:pic>
        <p:nvPicPr>
          <p:cNvPr id="5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9503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Virtual Meeting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Adobe Connect software procured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Meetings can be scheduled by both the University of Ulster and University College Cork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Monthly service plan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Potential for regular progress meetings</a:t>
            </a:r>
            <a:endParaRPr lang="en-GB" dirty="0"/>
          </a:p>
        </p:txBody>
      </p:sp>
      <p:pic>
        <p:nvPicPr>
          <p:cNvPr id="5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8695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N. Ireland </a:t>
            </a:r>
            <a:br>
              <a:rPr lang="en-GB" dirty="0" smtClean="0"/>
            </a:br>
            <a:r>
              <a:rPr lang="en-GB" dirty="0" smtClean="0"/>
              <a:t>Conference - 17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October </a:t>
            </a:r>
            <a:r>
              <a:rPr lang="en-GB" dirty="0" smtClean="0"/>
              <a:t>2013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Potential speakers: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NEES Partners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MP’s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Housing Executive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Best Practice Case Studies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Tom Woolley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Bank- Bank of Ireland/</a:t>
            </a:r>
            <a:r>
              <a:rPr lang="en-GB" dirty="0" err="1" smtClean="0"/>
              <a:t>Danske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4362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980610"/>
              </p:ext>
            </p:extLst>
          </p:nvPr>
        </p:nvGraphicFramePr>
        <p:xfrm>
          <a:off x="32761" y="1196753"/>
          <a:ext cx="9108505" cy="40287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95223"/>
                <a:gridCol w="1584176"/>
                <a:gridCol w="1584176"/>
                <a:gridCol w="1544930"/>
              </a:tblGrid>
              <a:tr h="823742">
                <a:tc grid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Task 4.1 – Development and implementation of questionnaire to facilitate technical, economic and social evaluation</a:t>
                      </a: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3222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Deliverables:</a:t>
                      </a:r>
                      <a:endParaRPr lang="en-GB" sz="1600" b="1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Partners</a:t>
                      </a:r>
                      <a:r>
                        <a:rPr lang="en-GB" sz="1600" b="1" baseline="0" dirty="0" smtClean="0"/>
                        <a:t> Responsible: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Due Date: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Status: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695489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effectLst/>
                        </a:rPr>
                        <a:t>4.1.1</a:t>
                      </a:r>
                      <a:r>
                        <a:rPr lang="en-GB" sz="1600" dirty="0" smtClean="0">
                          <a:effectLst/>
                        </a:rPr>
                        <a:t> Conduct research to facilitate the development of business model questionnaire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</a:t>
                      </a:r>
                      <a:r>
                        <a:rPr lang="en-GB" sz="1600" baseline="0" dirty="0" smtClean="0"/>
                        <a:t> of Ulster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Thursday 31</a:t>
                      </a:r>
                      <a:r>
                        <a:rPr lang="en-GB" sz="1600" baseline="30000" dirty="0" smtClean="0"/>
                        <a:t>st</a:t>
                      </a:r>
                      <a:r>
                        <a:rPr lang="en-GB" sz="1600" dirty="0" smtClean="0"/>
                        <a:t> January 2013</a:t>
                      </a:r>
                      <a:endParaRPr lang="en-GB" sz="1600" b="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Complete</a:t>
                      </a:r>
                      <a:endParaRPr lang="en-GB" sz="1600" b="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1077456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effectLst/>
                        </a:rPr>
                        <a:t>4.1.2</a:t>
                      </a:r>
                      <a:r>
                        <a:rPr lang="en-GB" sz="1600" kern="1200" dirty="0" smtClean="0">
                          <a:effectLst/>
                        </a:rPr>
                        <a:t> Produce draft business model questionnaire 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en-GB" sz="1600" kern="1200" dirty="0" smtClean="0">
                          <a:effectLst/>
                        </a:rPr>
                        <a:t>Industry Expert to pilot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kern="1200" dirty="0" smtClean="0">
                          <a:effectLst/>
                        </a:rPr>
                        <a:t>Further refinement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 of Ulster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Thursday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28</a:t>
                      </a:r>
                      <a:r>
                        <a:rPr lang="en-GB" sz="1600" baseline="30000" dirty="0" smtClean="0"/>
                        <a:t>th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February 2013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Complete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699854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4.1.3</a:t>
                      </a:r>
                      <a:r>
                        <a:rPr lang="en-GB" sz="1600" dirty="0" smtClean="0"/>
                        <a:t> Questionnaire reviewed and feedback provided by partners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All Partners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Thursday 28</a:t>
                      </a:r>
                      <a:r>
                        <a:rPr lang="en-GB" sz="1600" baseline="30000" dirty="0" smtClean="0"/>
                        <a:t>th</a:t>
                      </a:r>
                      <a:r>
                        <a:rPr lang="en-GB" sz="1600" dirty="0" smtClean="0"/>
                        <a:t> March</a:t>
                      </a:r>
                      <a:r>
                        <a:rPr lang="en-GB" sz="1600" baseline="0" dirty="0" smtClean="0"/>
                        <a:t> 2013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Complete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7919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984335"/>
              </p:ext>
            </p:extLst>
          </p:nvPr>
        </p:nvGraphicFramePr>
        <p:xfrm>
          <a:off x="32761" y="1196753"/>
          <a:ext cx="9111239" cy="43387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01966"/>
                <a:gridCol w="2037473"/>
                <a:gridCol w="1728192"/>
                <a:gridCol w="1043608"/>
              </a:tblGrid>
              <a:tr h="885903">
                <a:tc grid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 4.2 – Review by Local Focus Groups of best practices identified in all regions and preparation of presentations and consultation material to disseminate locally in order to establish local demand and feasibility</a:t>
                      </a: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610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Deliverables:</a:t>
                      </a:r>
                      <a:endParaRPr lang="en-GB" sz="1600" b="1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Partners</a:t>
                      </a:r>
                      <a:r>
                        <a:rPr lang="en-GB" sz="1600" b="1" baseline="0" dirty="0" smtClean="0"/>
                        <a:t> Responsible: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Due Date: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Status: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721556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4.2.1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Establish Local Focus Groups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UU, </a:t>
                      </a:r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Clar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ICH, GCU, ARTEK, Umea,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 31st July 2013</a:t>
                      </a:r>
                      <a:endParaRPr lang="en-GB" sz="1400" b="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610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4.2.2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Local Focus Groups to review best practices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UU, </a:t>
                      </a:r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Clar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ICH, GCU, ARTEK, Umea,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Friday 30th August 2013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797313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4.2.3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Develop presentations and consultation materials for dissemination purposes – adapt for the partner regions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UU, </a:t>
                      </a:r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Clar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ICH, GCU, ARTEK, Umea,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 31st July 2013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721556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4.2.4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Local focus groups will provide quality assurance checks of T4.2.3 outputs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UU, </a:t>
                      </a:r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Clar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ICH, GCU, ARTEK, Umea,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Friday 30th August 2013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6828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035475"/>
              </p:ext>
            </p:extLst>
          </p:nvPr>
        </p:nvGraphicFramePr>
        <p:xfrm>
          <a:off x="32761" y="1196753"/>
          <a:ext cx="9108505" cy="42749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35183"/>
                <a:gridCol w="1512168"/>
                <a:gridCol w="1512168"/>
                <a:gridCol w="2048986"/>
              </a:tblGrid>
              <a:tr h="902570">
                <a:tc grid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 4.3 – Consultation with stakeholders in each region, to establish appropriateness of selections and other economic, social and environmental implications</a:t>
                      </a: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7822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Deliverables:</a:t>
                      </a:r>
                      <a:endParaRPr lang="en-GB" sz="1600" b="1" dirty="0" smtClean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Partners</a:t>
                      </a:r>
                      <a:r>
                        <a:rPr lang="en-GB" sz="1600" b="1" baseline="0" dirty="0" smtClean="0"/>
                        <a:t> Responsible: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Due Date: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Status:</a:t>
                      </a:r>
                      <a:endParaRPr lang="en-GB" sz="1600" b="1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884505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4.3.1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Identify local stakeholders for consultation regarding best practice selections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UU,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ICH, GCU, ARTEK, Umea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30</a:t>
                      </a:r>
                      <a:r>
                        <a:rPr lang="en-GB" sz="16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August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2013</a:t>
                      </a:r>
                      <a:endParaRPr lang="en-GB" sz="1600" b="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200" b="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1052998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4.3.2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Consult with stakeholders in each region regarding transferability of best practice examples 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 of Ulster/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ICH, GCU, ARTEK,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Umea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October 2013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  <a:tr h="830174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4.3.3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Produce a draft report outlining the business feasibility of selected best practice transfers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 of Ulster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 2013…</a:t>
                      </a:r>
                      <a:endParaRPr lang="en-GB" sz="16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Delayed</a:t>
                      </a:r>
                      <a:endParaRPr lang="en-GB" sz="1400" dirty="0">
                        <a:solidFill>
                          <a:srgbClr val="00387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589240"/>
            <a:ext cx="1152128" cy="113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6615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"/>
      </a:majorFont>
      <a:minorFont>
        <a:latin typeface="Helvetic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2374</TotalTime>
  <Words>613</Words>
  <Application>Microsoft Macintosh PowerPoint</Application>
  <PresentationFormat>On-screen Show (4:3)</PresentationFormat>
  <Paragraphs>128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Blank Presentation</vt:lpstr>
      <vt:lpstr>Work Package 4 – Transfer of Best Practice</vt:lpstr>
      <vt:lpstr>Site Visits</vt:lpstr>
      <vt:lpstr>Recent Site Visits</vt:lpstr>
      <vt:lpstr>Site Visits</vt:lpstr>
      <vt:lpstr>Virtual Meeting Software</vt:lpstr>
      <vt:lpstr>N. Ireland  Conference - 17th October 2013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AndersonSprattGroup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Rooney</dc:creator>
  <cp:lastModifiedBy>Jose  Ospina</cp:lastModifiedBy>
  <cp:revision>33</cp:revision>
  <dcterms:created xsi:type="dcterms:W3CDTF">2008-09-05T14:59:20Z</dcterms:created>
  <dcterms:modified xsi:type="dcterms:W3CDTF">2013-08-14T20:50:20Z</dcterms:modified>
</cp:coreProperties>
</file>