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embeddings/oleObject2.bin" ContentType="application/vnd.openxmlformats-officedocument.oleObject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450" r:id="rId2"/>
    <p:sldId id="474" r:id="rId3"/>
    <p:sldId id="469" r:id="rId4"/>
    <p:sldId id="487" r:id="rId5"/>
    <p:sldId id="488" r:id="rId6"/>
    <p:sldId id="489" r:id="rId7"/>
    <p:sldId id="490" r:id="rId8"/>
    <p:sldId id="491" r:id="rId9"/>
    <p:sldId id="492" r:id="rId10"/>
    <p:sldId id="486" r:id="rId11"/>
  </p:sldIdLst>
  <p:sldSz cx="9144000" cy="6858000" type="screen4x3"/>
  <p:notesSz cx="6799263" cy="9929813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kirsti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clrMru>
    <a:srgbClr val="000000"/>
    <a:srgbClr val="FF0000"/>
    <a:srgbClr val="CCCC00"/>
    <a:srgbClr val="00A6EB"/>
    <a:srgbClr val="66CCFF"/>
    <a:srgbClr val="3399FF"/>
    <a:srgbClr val="D9DDE8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6633" autoAdjust="0"/>
    <p:restoredTop sz="85300" autoAdjust="0"/>
  </p:normalViewPr>
  <p:slideViewPr>
    <p:cSldViewPr snapToGrid="0">
      <p:cViewPr>
        <p:scale>
          <a:sx n="106" d="100"/>
          <a:sy n="106" d="100"/>
        </p:scale>
        <p:origin x="-2456" y="-8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commentAuthors" Target="commentAuthors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79875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916" y="0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79876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322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79877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916" y="9433322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0D8EC4F-E694-4AC5-A5BA-7B5C8B7A36D6}" type="slidenum">
              <a:rPr lang="en-GB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30274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916" y="0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569" y="4716661"/>
            <a:ext cx="4986126" cy="446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322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916" y="9433322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004A7D0-33B9-4380-885E-C7C708853DD3}" type="slidenum">
              <a:rPr lang="en-GB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922968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76297499-9C8B-4C6D-89FE-33FC77B05044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oleObject" Target="../embeddings/oleObject2.bin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762000"/>
            <a:ext cx="35814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46"/>
          <p:cNvGraphicFramePr>
            <a:graphicFrameLocks noChangeAspect="1"/>
          </p:cNvGraphicFramePr>
          <p:nvPr/>
        </p:nvGraphicFramePr>
        <p:xfrm>
          <a:off x="4191000" y="5435600"/>
          <a:ext cx="3505200" cy="1168400"/>
        </p:xfrm>
        <a:graphic>
          <a:graphicData uri="http://schemas.openxmlformats.org/presentationml/2006/ole">
            <p:oleObj spid="_x0000_s96304" name="Photo Editor Photo" r:id="rId4" imgW="2771429" imgH="923810" progId="">
              <p:embed/>
            </p:oleObj>
          </a:graphicData>
        </a:graphic>
      </p:graphicFrame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779838" y="2852738"/>
            <a:ext cx="5189537" cy="504825"/>
          </a:xfrm>
        </p:spPr>
        <p:txBody>
          <a:bodyPr/>
          <a:lstStyle>
            <a:lvl1pPr>
              <a:defRPr sz="1100" b="1"/>
            </a:lvl1pPr>
          </a:lstStyle>
          <a:p>
            <a:r>
              <a:rPr lang="sv-SE" altLang="en-US"/>
              <a:t>CLICK HERE TO CHANGE HEADER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D6F8120-F143-4045-B79E-F5F855843D04}" type="slidenum">
              <a:rPr lang="sv-SE" altLang="en-US"/>
              <a:pPr/>
              <a:t>‹Nr.›</a:t>
            </a:fld>
            <a:endParaRPr lang="sv-SE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AFB84E-07FC-4452-A21D-85ADB8971B38}" type="slidenum">
              <a:rPr lang="sv-SE" altLang="en-US"/>
              <a:pPr/>
              <a:t>‹Nr.›</a:t>
            </a:fld>
            <a:endParaRPr lang="sv-SE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7EF73-93AE-4248-B199-297521C8B457}" type="slidenum">
              <a:rPr lang="sv-SE" altLang="en-US"/>
              <a:pPr/>
              <a:t>‹Nr.›</a:t>
            </a:fld>
            <a:endParaRPr lang="sv-SE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DE8EFD-7F8B-4C2F-B71C-7CFE6D155E12}" type="slidenum">
              <a:rPr lang="sv-SE" altLang="en-US"/>
              <a:pPr/>
              <a:t>‹Nr.›</a:t>
            </a:fld>
            <a:endParaRPr lang="sv-SE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813267-65E1-4F56-BDE5-F9013FB2F54C}" type="slidenum">
              <a:rPr lang="sv-SE" altLang="en-US"/>
              <a:pPr/>
              <a:t>‹Nr.›</a:t>
            </a:fld>
            <a:endParaRPr lang="sv-SE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6D79E3-83FE-4F9F-A1BB-2B26B591DBD8}" type="slidenum">
              <a:rPr lang="sv-SE" altLang="en-US"/>
              <a:pPr/>
              <a:t>‹Nr.›</a:t>
            </a:fld>
            <a:endParaRPr lang="sv-SE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BDF14D-5496-4D1A-A9E5-929A3AE812AF}" type="slidenum">
              <a:rPr lang="sv-SE" altLang="en-US"/>
              <a:pPr/>
              <a:t>‹Nr.›</a:t>
            </a:fld>
            <a:endParaRPr lang="sv-SE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A162D2-4C9D-4E10-8074-22876059D9DD}" type="slidenum">
              <a:rPr lang="sv-SE" altLang="en-US"/>
              <a:pPr/>
              <a:t>‹Nr.›</a:t>
            </a:fld>
            <a:endParaRPr lang="sv-SE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42E460-FAE7-42A7-888D-E97C02005BB1}" type="slidenum">
              <a:rPr lang="sv-SE" altLang="en-US"/>
              <a:pPr/>
              <a:t>‹Nr.›</a:t>
            </a:fld>
            <a:endParaRPr lang="sv-SE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E9730E-F616-4C74-8A22-147854ED5D9B}" type="slidenum">
              <a:rPr lang="sv-SE" altLang="en-US"/>
              <a:pPr/>
              <a:t>‹Nr.›</a:t>
            </a:fld>
            <a:endParaRPr lang="sv-SE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06E8EC-A447-47BF-B3A0-BDA19F749C29}" type="slidenum">
              <a:rPr lang="sv-SE" altLang="en-US"/>
              <a:pPr/>
              <a:t>‹Nr.›</a:t>
            </a:fld>
            <a:endParaRPr lang="sv-SE" altLang="en-U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5" Type="http://schemas.openxmlformats.org/officeDocument/2006/relationships/image" Target="../media/image2.jpeg"/><Relationship Id="rId16" Type="http://schemas.openxmlformats.org/officeDocument/2006/relationships/image" Target="../media/image3.png"/><Relationship Id="rId17" Type="http://schemas.openxmlformats.org/officeDocument/2006/relationships/image" Target="../media/image4.jpeg"/><Relationship Id="rId18" Type="http://schemas.openxmlformats.org/officeDocument/2006/relationships/image" Target="../media/image5.jpeg"/><Relationship Id="rId19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en-US" smtClean="0"/>
              <a:t>Klicka här för att ändra format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en-US" smtClean="0"/>
              <a:t>Klicka här för att ändra format på bakgrundstexten</a:t>
            </a:r>
          </a:p>
          <a:p>
            <a:pPr lvl="1"/>
            <a:r>
              <a:rPr lang="sv-SE" altLang="en-US" smtClean="0"/>
              <a:t>Nivå två</a:t>
            </a:r>
          </a:p>
          <a:p>
            <a:pPr lvl="2"/>
            <a:r>
              <a:rPr lang="sv-SE" altLang="en-US" smtClean="0"/>
              <a:t>Nivå tre</a:t>
            </a:r>
          </a:p>
          <a:p>
            <a:pPr lvl="3"/>
            <a:r>
              <a:rPr lang="sv-SE" altLang="en-US" smtClean="0"/>
              <a:t>Nivå fyra</a:t>
            </a:r>
          </a:p>
          <a:p>
            <a:pPr lvl="4"/>
            <a:r>
              <a:rPr lang="sv-SE" altLang="en-US" smtClean="0"/>
              <a:t>Nivå fem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sv-SE" alt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sv-SE" alt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123C09D8-A24F-4646-B817-699A65D983C8}" type="slidenum">
              <a:rPr lang="sv-SE" altLang="en-US"/>
              <a:pPr/>
              <a:t>‹Nr.›</a:t>
            </a:fld>
            <a:endParaRPr lang="sv-SE" altLang="en-US" dirty="0"/>
          </a:p>
        </p:txBody>
      </p:sp>
      <p:graphicFrame>
        <p:nvGraphicFramePr>
          <p:cNvPr id="1031" name="Object 45"/>
          <p:cNvGraphicFramePr>
            <a:graphicFrameLocks noChangeAspect="1"/>
          </p:cNvGraphicFramePr>
          <p:nvPr/>
        </p:nvGraphicFramePr>
        <p:xfrm>
          <a:off x="7210425" y="0"/>
          <a:ext cx="1933575" cy="644525"/>
        </p:xfrm>
        <a:graphic>
          <a:graphicData uri="http://schemas.openxmlformats.org/presentationml/2006/ole">
            <p:oleObj spid="_x0000_s1077" name="Photo Editor Photo" r:id="rId14" imgW="2771429" imgH="923810" progId="">
              <p:embed/>
            </p:oleObj>
          </a:graphicData>
        </a:graphic>
      </p:graphicFrame>
      <p:pic>
        <p:nvPicPr>
          <p:cNvPr id="1032" name="Picture 46" descr="blå"/>
          <p:cNvPicPr>
            <a:picLocks noChangeAspect="1" noChangeArrowheads="1"/>
          </p:cNvPicPr>
          <p:nvPr userDrawn="1"/>
        </p:nvPicPr>
        <p:blipFill>
          <a:blip r:embed="rId15" cstate="print"/>
          <a:srcRect l="12100" t="28537" r="14285" b="63818"/>
          <a:stretch>
            <a:fillRect/>
          </a:stretch>
        </p:blipFill>
        <p:spPr bwMode="auto">
          <a:xfrm>
            <a:off x="1812925" y="0"/>
            <a:ext cx="73310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47" descr="NPP_stroke_white"/>
          <p:cNvPicPr>
            <a:picLocks noChangeAspect="1" noChangeArrowheads="1"/>
          </p:cNvPicPr>
          <p:nvPr userDrawn="1"/>
        </p:nvPicPr>
        <p:blipFill>
          <a:blip r:embed="rId16" cstate="print"/>
          <a:srcRect r="28696"/>
          <a:stretch>
            <a:fillRect/>
          </a:stretch>
        </p:blipFill>
        <p:spPr bwMode="auto">
          <a:xfrm>
            <a:off x="4924425" y="152400"/>
            <a:ext cx="4219575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4" name="Group 48"/>
          <p:cNvGrpSpPr>
            <a:grpSpLocks/>
          </p:cNvGrpSpPr>
          <p:nvPr userDrawn="1"/>
        </p:nvGrpSpPr>
        <p:grpSpPr bwMode="auto">
          <a:xfrm>
            <a:off x="190500" y="153988"/>
            <a:ext cx="2447925" cy="738187"/>
            <a:chOff x="186" y="144"/>
            <a:chExt cx="1584" cy="478"/>
          </a:xfrm>
        </p:grpSpPr>
        <p:pic>
          <p:nvPicPr>
            <p:cNvPr id="1036" name="Picture 49" descr="NPP_cyan"/>
            <p:cNvPicPr>
              <a:picLocks noChangeAspect="1" noChangeArrowheads="1"/>
            </p:cNvPicPr>
            <p:nvPr/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6" y="144"/>
              <a:ext cx="1056" cy="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7" name="Picture 50" descr="flag_blueyellow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444" y="287"/>
              <a:ext cx="326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5" name="Picture 51" descr="blå"/>
          <p:cNvPicPr>
            <a:picLocks noChangeAspect="1" noChangeArrowheads="1"/>
          </p:cNvPicPr>
          <p:nvPr userDrawn="1"/>
        </p:nvPicPr>
        <p:blipFill>
          <a:blip r:embed="rId19" cstate="print"/>
          <a:srcRect l="23436" t="32570" r="12131" b="63843"/>
          <a:stretch>
            <a:fillRect/>
          </a:stretch>
        </p:blipFill>
        <p:spPr bwMode="auto">
          <a:xfrm>
            <a:off x="0" y="6386513"/>
            <a:ext cx="641667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Dissemination%202013.xlsx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eknat.umu.se/pressinformation/nyhetsvisning/energieffektivt-byggande-presenteras-vid-seminarium.cid231858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730500" y="1818823"/>
            <a:ext cx="5597071" cy="2027464"/>
          </a:xfrm>
        </p:spPr>
        <p:txBody>
          <a:bodyPr anchor="ctr"/>
          <a:lstStyle/>
          <a:p>
            <a:pPr algn="ctr" eaLnBrk="1" hangingPunct="1"/>
            <a:r>
              <a:rPr lang="en-GB" sz="2000" b="0" dirty="0" smtClean="0"/>
              <a:t/>
            </a:r>
            <a:br>
              <a:rPr lang="en-GB" sz="2000" b="0" dirty="0" smtClean="0"/>
            </a:br>
            <a:r>
              <a:rPr lang="en-IE" sz="2000" dirty="0"/>
              <a:t>WP7 – Dissemination</a:t>
            </a:r>
            <a:r>
              <a:rPr lang="en-GB" sz="2000" b="0" dirty="0" smtClean="0"/>
              <a:t/>
            </a:r>
            <a:br>
              <a:rPr lang="en-GB" sz="2000" b="0" dirty="0" smtClean="0"/>
            </a:br>
            <a:r>
              <a:rPr lang="en-GB" sz="1600" b="0" dirty="0" smtClean="0"/>
              <a:t/>
            </a:r>
            <a:br>
              <a:rPr lang="en-GB" sz="1600" b="0" dirty="0" smtClean="0"/>
            </a:br>
            <a:endParaRPr lang="en-GB" sz="2400" dirty="0" smtClean="0"/>
          </a:p>
        </p:txBody>
      </p:sp>
      <p:pic>
        <p:nvPicPr>
          <p:cNvPr id="3075" name="Picture 7" descr="NPP_logo_statement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338" y="179725"/>
            <a:ext cx="8221629" cy="227087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3076" name="Picture 8" descr="EU_flag_tex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" y="5500688"/>
            <a:ext cx="32385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773714" y="3211287"/>
            <a:ext cx="316616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Thomas </a:t>
            </a:r>
            <a:r>
              <a:rPr lang="en-GB" dirty="0" err="1" smtClean="0"/>
              <a:t>Olofsson</a:t>
            </a:r>
            <a:endParaRPr lang="en-GB" dirty="0" smtClean="0"/>
          </a:p>
          <a:p>
            <a:pPr algn="ctr"/>
            <a:r>
              <a:rPr lang="en-GB" dirty="0" smtClean="0"/>
              <a:t>&amp; </a:t>
            </a:r>
            <a:r>
              <a:rPr lang="en-GB" dirty="0" err="1" smtClean="0"/>
              <a:t>Géza</a:t>
            </a:r>
            <a:r>
              <a:rPr lang="en-GB" dirty="0" smtClean="0"/>
              <a:t> </a:t>
            </a:r>
            <a:r>
              <a:rPr lang="en-GB" dirty="0" err="1" smtClean="0"/>
              <a:t>Fischl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400" dirty="0"/>
              <a:t/>
            </a:r>
            <a:br>
              <a:rPr lang="en-GB" sz="1400" dirty="0"/>
            </a:br>
            <a:endParaRPr lang="en-GB" sz="1400" dirty="0" smtClean="0"/>
          </a:p>
          <a:p>
            <a:pPr algn="ctr"/>
            <a:r>
              <a:rPr lang="en-US" dirty="0" smtClean="0"/>
              <a:t>NEES Project</a:t>
            </a:r>
          </a:p>
          <a:p>
            <a:pPr algn="ctr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Partners Meeting</a:t>
            </a:r>
            <a:endParaRPr lang="en-US" dirty="0" smtClean="0"/>
          </a:p>
          <a:p>
            <a:pPr algn="ctr"/>
            <a:r>
              <a:rPr lang="en-US" dirty="0" err="1" smtClean="0"/>
              <a:t>Umeå</a:t>
            </a:r>
            <a:r>
              <a:rPr lang="en-US" dirty="0" smtClean="0"/>
              <a:t>, Sweden</a:t>
            </a:r>
          </a:p>
          <a:p>
            <a:pPr algn="ctr"/>
            <a:r>
              <a:rPr lang="en-US" dirty="0" smtClean="0"/>
              <a:t>27 March 2014</a:t>
            </a:r>
            <a:endParaRPr lang="en-US" dirty="0"/>
          </a:p>
        </p:txBody>
      </p:sp>
      <p:pic>
        <p:nvPicPr>
          <p:cNvPr id="98306" name="Picture 2" descr="C:\Documents and Settings\Your Name\My Documents\LogoNE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08917" y="2654782"/>
            <a:ext cx="2375292" cy="2347347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/>
            <a:r>
              <a:rPr lang="en-US" dirty="0"/>
              <a:t>Final Seminar in</a:t>
            </a:r>
            <a:r>
              <a:rPr lang="en-US" dirty="0" smtClean="0"/>
              <a:t> March 2014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 smtClean="0"/>
              <a:t>Place: </a:t>
            </a:r>
            <a:r>
              <a:rPr lang="en-US" sz="1400" dirty="0" err="1" smtClean="0"/>
              <a:t>Umeå</a:t>
            </a:r>
            <a:r>
              <a:rPr lang="en-US" sz="1400" dirty="0" smtClean="0"/>
              <a:t>, School of Architecture</a:t>
            </a:r>
          </a:p>
          <a:p>
            <a:r>
              <a:rPr lang="en-US" sz="1400" dirty="0"/>
              <a:t>Scope: </a:t>
            </a:r>
            <a:endParaRPr lang="en-US" sz="1400" dirty="0" smtClean="0"/>
          </a:p>
          <a:p>
            <a:pPr lvl="1"/>
            <a:r>
              <a:rPr lang="en-US" sz="1400" dirty="0" smtClean="0"/>
              <a:t>Dissemination </a:t>
            </a:r>
            <a:r>
              <a:rPr lang="en-US" sz="1400" dirty="0"/>
              <a:t>of the project </a:t>
            </a:r>
            <a:r>
              <a:rPr lang="en-US" sz="1400" dirty="0" smtClean="0"/>
              <a:t>results</a:t>
            </a:r>
            <a:endParaRPr lang="en-US" sz="1400" dirty="0"/>
          </a:p>
          <a:p>
            <a:pPr lvl="1"/>
            <a:r>
              <a:rPr lang="en-US" sz="1400" dirty="0" smtClean="0"/>
              <a:t>Make </a:t>
            </a:r>
            <a:r>
              <a:rPr lang="en-US" sz="1400" dirty="0"/>
              <a:t>impact on the use of NEES </a:t>
            </a:r>
            <a:r>
              <a:rPr lang="en-US" sz="1400" dirty="0" smtClean="0"/>
              <a:t>products</a:t>
            </a:r>
            <a:endParaRPr lang="en-US" sz="1400" dirty="0"/>
          </a:p>
          <a:p>
            <a:pPr lvl="1"/>
            <a:r>
              <a:rPr lang="en-US" sz="1400" dirty="0" smtClean="0"/>
              <a:t>Finding </a:t>
            </a:r>
            <a:r>
              <a:rPr lang="en-US" sz="1400" dirty="0"/>
              <a:t>possibilities for future projects</a:t>
            </a:r>
          </a:p>
          <a:p>
            <a:r>
              <a:rPr lang="en-US" sz="1400" dirty="0"/>
              <a:t>Participants; </a:t>
            </a:r>
            <a:endParaRPr lang="en-US" sz="1400" dirty="0" smtClean="0"/>
          </a:p>
          <a:p>
            <a:pPr lvl="1"/>
            <a:r>
              <a:rPr lang="en-US" sz="1400" dirty="0" smtClean="0"/>
              <a:t>Partners</a:t>
            </a:r>
          </a:p>
          <a:p>
            <a:pPr lvl="1"/>
            <a:r>
              <a:rPr lang="en-US" sz="1400" dirty="0" smtClean="0"/>
              <a:t>Best Practice</a:t>
            </a:r>
            <a:r>
              <a:rPr lang="en-US" sz="1400" dirty="0"/>
              <a:t> </a:t>
            </a:r>
            <a:r>
              <a:rPr lang="en-US" sz="1400" dirty="0" smtClean="0"/>
              <a:t>and Pilot companies </a:t>
            </a:r>
          </a:p>
          <a:p>
            <a:pPr lvl="1"/>
            <a:r>
              <a:rPr lang="en-US" sz="1400" dirty="0" smtClean="0"/>
              <a:t>NPP representatives</a:t>
            </a:r>
          </a:p>
          <a:p>
            <a:pPr lvl="1"/>
            <a:r>
              <a:rPr lang="en-US" sz="1400" dirty="0" smtClean="0"/>
              <a:t>Policymakers</a:t>
            </a:r>
            <a:endParaRPr lang="en-US" sz="1400" dirty="0"/>
          </a:p>
          <a:p>
            <a:r>
              <a:rPr lang="en-US" sz="1400" dirty="0" smtClean="0"/>
              <a:t>Activates: it must make </a:t>
            </a:r>
            <a:r>
              <a:rPr lang="en-US" sz="1400" dirty="0"/>
              <a:t>interest for participation</a:t>
            </a:r>
          </a:p>
          <a:p>
            <a:r>
              <a:rPr lang="en-US" sz="1400" dirty="0"/>
              <a:t>Program (one day):  </a:t>
            </a:r>
            <a:endParaRPr lang="en-US" sz="1400" dirty="0" smtClean="0"/>
          </a:p>
          <a:p>
            <a:pPr lvl="1"/>
            <a:r>
              <a:rPr lang="en-US" sz="1400" dirty="0" smtClean="0"/>
              <a:t>Before </a:t>
            </a:r>
            <a:r>
              <a:rPr lang="en-US" sz="1400" dirty="0"/>
              <a:t>noon: Project results, All Best Practices and Pilot projects (preferably presented by the companies</a:t>
            </a:r>
            <a:r>
              <a:rPr lang="en-US" sz="1400" dirty="0" smtClean="0"/>
              <a:t>)</a:t>
            </a:r>
            <a:endParaRPr lang="en-US" sz="1400" dirty="0"/>
          </a:p>
          <a:p>
            <a:pPr lvl="1"/>
            <a:r>
              <a:rPr lang="en-US" sz="1400" dirty="0" smtClean="0"/>
              <a:t>Afternoon</a:t>
            </a:r>
            <a:r>
              <a:rPr lang="en-US" sz="1400" dirty="0"/>
              <a:t>: Workshop with issues for the invited companies, e.g. </a:t>
            </a:r>
            <a:r>
              <a:rPr lang="en-US" sz="1400" dirty="0" smtClean="0"/>
              <a:t>How can NEES</a:t>
            </a:r>
            <a:r>
              <a:rPr lang="en-US" sz="1400" dirty="0"/>
              <a:t>- products and </a:t>
            </a:r>
            <a:r>
              <a:rPr lang="en-US" sz="1400" dirty="0" smtClean="0"/>
              <a:t>service be used in the future challenge to renovate the building stock</a:t>
            </a:r>
            <a:endParaRPr lang="en-US" sz="14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6727259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122238"/>
            <a:ext cx="7543800" cy="1295400"/>
          </a:xfrm>
        </p:spPr>
        <p:txBody>
          <a:bodyPr/>
          <a:lstStyle/>
          <a:p>
            <a:pPr algn="ctr"/>
            <a:r>
              <a:rPr lang="en-IE" dirty="0"/>
              <a:t>Objectives of </a:t>
            </a:r>
            <a:r>
              <a:rPr lang="en-IE" dirty="0" smtClean="0"/>
              <a:t>WP 7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2000" dirty="0"/>
              <a:t>To collect the technical, social and economic data required to demonstrate the feasibility of the NEES approach</a:t>
            </a:r>
            <a:endParaRPr lang="sv-SE" sz="2000" dirty="0"/>
          </a:p>
          <a:p>
            <a:pPr marL="0" indent="0">
              <a:buNone/>
            </a:pPr>
            <a:endParaRPr lang="en-IE" sz="20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723855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 smtClean="0"/>
              <a:t>Dissemination actions in the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360" y="1465262"/>
            <a:ext cx="8229600" cy="4671377"/>
          </a:xfrm>
        </p:spPr>
        <p:txBody>
          <a:bodyPr/>
          <a:lstStyle/>
          <a:p>
            <a:r>
              <a:rPr lang="en-IE" dirty="0"/>
              <a:t>Develop on-line portal </a:t>
            </a:r>
          </a:p>
          <a:p>
            <a:r>
              <a:rPr lang="en-IE" dirty="0"/>
              <a:t>Electronic newsletter </a:t>
            </a:r>
          </a:p>
          <a:p>
            <a:r>
              <a:rPr lang="en-IE" dirty="0"/>
              <a:t>Creating Network of Stakeholders</a:t>
            </a:r>
          </a:p>
          <a:p>
            <a:r>
              <a:rPr lang="en-IE" dirty="0"/>
              <a:t>Setting up final European Seminar</a:t>
            </a:r>
          </a:p>
          <a:p>
            <a:r>
              <a:rPr lang="en-IE" dirty="0"/>
              <a:t>Local, regional dissemination and seminars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01644"/>
            <a:ext cx="9144000" cy="2165195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236365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smtClean="0"/>
              <a:t>Presentation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dirty="0" smtClean="0">
                <a:hlinkClick r:id="rId2" action="ppaction://hlinkfile"/>
              </a:rPr>
              <a:t>Progress on Dissemination Strategy (Umea) </a:t>
            </a:r>
            <a:endParaRPr lang="en-US" dirty="0" smtClean="0"/>
          </a:p>
          <a:p>
            <a:pPr>
              <a:buFont typeface="+mj-lt"/>
              <a:buAutoNum type="arabicPeriod"/>
            </a:pPr>
            <a:r>
              <a:rPr lang="en-US" dirty="0" smtClean="0"/>
              <a:t>Progress on dissemination mapping (GCU proposal) 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Development of dissemination instruments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The NEES web site, e-newsletter, exhibition</a:t>
            </a:r>
          </a:p>
          <a:p>
            <a:pPr>
              <a:buFont typeface="+mj-lt"/>
              <a:buAutoNum type="arabicPeriod"/>
            </a:pPr>
            <a:r>
              <a:rPr lang="en-US" dirty="0"/>
              <a:t>F</a:t>
            </a:r>
            <a:r>
              <a:rPr lang="en-US" dirty="0" smtClean="0"/>
              <a:t>uture NEES events, Kerry, Sweden, Greenland, final EU conference –proposals 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157321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1.</a:t>
            </a:r>
            <a:r>
              <a:rPr lang="en-US" dirty="0"/>
              <a:t> Progress on Dissemination Strategy (Umea) 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Dissemination chart</a:t>
            </a:r>
          </a:p>
          <a:p>
            <a:r>
              <a:rPr lang="en-US" dirty="0" smtClean="0"/>
              <a:t>Printed brochure</a:t>
            </a:r>
          </a:p>
          <a:p>
            <a:r>
              <a:rPr lang="en-US" dirty="0" smtClean="0"/>
              <a:t>Web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Submitted abstracts for conferences</a:t>
            </a:r>
          </a:p>
          <a:p>
            <a:r>
              <a:rPr lang="en-US" dirty="0"/>
              <a:t>Local, regional dissemination and seminars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875639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2. </a:t>
            </a:r>
            <a:r>
              <a:rPr lang="en-US" dirty="0"/>
              <a:t>Progress on dissemination mapping (GCU proposal) 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Comprehensive Mapping chart that can be used</a:t>
            </a:r>
          </a:p>
          <a:p>
            <a:r>
              <a:rPr lang="en-US" dirty="0" smtClean="0"/>
              <a:t>How far do we want to make difference? </a:t>
            </a:r>
            <a:r>
              <a:rPr lang="en-US" dirty="0"/>
              <a:t>D</a:t>
            </a:r>
            <a:r>
              <a:rPr lang="en-US" dirty="0" smtClean="0"/>
              <a:t>ifferent scopes with different strategies: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Knowledge of BP and NEES: short term 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The builders starting to use NEES Products and Services: Long term</a:t>
            </a:r>
          </a:p>
          <a:p>
            <a:r>
              <a:rPr lang="en-US" dirty="0" smtClean="0"/>
              <a:t>How are the actors communicating with each other (information flow) and how are they influencing each other</a:t>
            </a:r>
          </a:p>
          <a:p>
            <a:r>
              <a:rPr lang="en-US" dirty="0" smtClean="0"/>
              <a:t>Which actors are influencing the other</a:t>
            </a:r>
          </a:p>
          <a:p>
            <a:r>
              <a:rPr lang="en-US" dirty="0" smtClean="0"/>
              <a:t>Focus group representation of the actors in the chart</a:t>
            </a:r>
          </a:p>
          <a:p>
            <a:r>
              <a:rPr lang="en-US" dirty="0" smtClean="0"/>
              <a:t>A local strategy with a priority list can be produced with the focus group in each region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58959676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3. </a:t>
            </a:r>
            <a:r>
              <a:rPr lang="en-US" dirty="0"/>
              <a:t>Development of dissemination </a:t>
            </a:r>
            <a:r>
              <a:rPr lang="en-US" dirty="0" smtClean="0"/>
              <a:t>instruments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The draft of dissemination strategy must be further developed</a:t>
            </a:r>
          </a:p>
          <a:p>
            <a:pPr lvl="1">
              <a:buFont typeface="Wingdings" charset="2"/>
              <a:buChar char="Ø"/>
            </a:pPr>
            <a:r>
              <a:rPr lang="en-US" dirty="0"/>
              <a:t>Based on the target groups</a:t>
            </a:r>
          </a:p>
          <a:p>
            <a:r>
              <a:rPr lang="en-US" sz="2000" dirty="0"/>
              <a:t>Public Events to showcase Best Practices in every area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Activities planned in the local focus groups</a:t>
            </a:r>
          </a:p>
          <a:p>
            <a:r>
              <a:rPr lang="en-IE" sz="2000" dirty="0"/>
              <a:t>Developing the Network of Stakeholders</a:t>
            </a:r>
            <a:endParaRPr lang="en-US" sz="2000" dirty="0"/>
          </a:p>
          <a:p>
            <a:pPr lvl="1">
              <a:buFont typeface="Wingdings" pitchFamily="2" charset="2"/>
              <a:buChar char="Ø"/>
            </a:pPr>
            <a:r>
              <a:rPr lang="en-US" dirty="0"/>
              <a:t>Each partner can do that based on the local conditions</a:t>
            </a:r>
          </a:p>
          <a:p>
            <a:r>
              <a:rPr lang="en-US" sz="2000" dirty="0"/>
              <a:t>Improving the web site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Developed in an appropriate format when the project is finished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41374447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4.</a:t>
            </a:r>
            <a:r>
              <a:rPr lang="en-US" dirty="0"/>
              <a:t> The NEES web site, e-newsletter, </a:t>
            </a:r>
            <a:r>
              <a:rPr lang="en-US" dirty="0" smtClean="0"/>
              <a:t>exhibition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" action="ppaction://noaction"/>
              </a:rPr>
              <a:t>Neesonline.org portal</a:t>
            </a:r>
            <a:r>
              <a:rPr lang="en-US" dirty="0"/>
              <a:t> </a:t>
            </a:r>
            <a:r>
              <a:rPr lang="en-US" dirty="0" smtClean="0"/>
              <a:t>(&gt;100,000 </a:t>
            </a:r>
            <a:r>
              <a:rPr lang="en-US" dirty="0"/>
              <a:t>visits)</a:t>
            </a:r>
          </a:p>
          <a:p>
            <a:pPr lvl="1"/>
            <a:r>
              <a:rPr lang="en-US" sz="1100" dirty="0"/>
              <a:t>About NEES</a:t>
            </a:r>
          </a:p>
          <a:p>
            <a:pPr lvl="1"/>
            <a:r>
              <a:rPr lang="en-US" sz="1100" dirty="0"/>
              <a:t>Partner information</a:t>
            </a:r>
          </a:p>
          <a:p>
            <a:pPr lvl="1"/>
            <a:r>
              <a:rPr lang="en-US" sz="1100" dirty="0"/>
              <a:t>Surveys</a:t>
            </a:r>
          </a:p>
          <a:p>
            <a:pPr lvl="1"/>
            <a:r>
              <a:rPr lang="en-US" sz="1100" dirty="0"/>
              <a:t>Best practice </a:t>
            </a:r>
          </a:p>
          <a:p>
            <a:pPr lvl="1"/>
            <a:r>
              <a:rPr lang="en-US" sz="1100" dirty="0"/>
              <a:t>Conferences and meetings</a:t>
            </a:r>
          </a:p>
          <a:p>
            <a:pPr lvl="1"/>
            <a:r>
              <a:rPr lang="en-US" sz="1100" dirty="0"/>
              <a:t>Information</a:t>
            </a:r>
            <a:endParaRPr lang="en-US" dirty="0"/>
          </a:p>
          <a:p>
            <a:r>
              <a:rPr lang="en-US" dirty="0"/>
              <a:t>Electronic newsletter </a:t>
            </a:r>
          </a:p>
          <a:p>
            <a:r>
              <a:rPr lang="en-US" dirty="0"/>
              <a:t>Facebook (</a:t>
            </a:r>
            <a:r>
              <a:rPr lang="en-US" dirty="0" smtClean="0"/>
              <a:t>8-&gt;16 </a:t>
            </a:r>
            <a:r>
              <a:rPr lang="en-US" dirty="0"/>
              <a:t>Like)</a:t>
            </a:r>
          </a:p>
          <a:p>
            <a:r>
              <a:rPr lang="en-US" dirty="0" err="1"/>
              <a:t>Linkedin</a:t>
            </a:r>
            <a:r>
              <a:rPr lang="en-US" dirty="0"/>
              <a:t> (5 Members)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Printed brochure</a:t>
            </a:r>
          </a:p>
          <a:p>
            <a:r>
              <a:rPr lang="en-US" dirty="0"/>
              <a:t>Submitted abstracts for conferences</a:t>
            </a:r>
          </a:p>
          <a:p>
            <a:r>
              <a:rPr lang="en-US" dirty="0"/>
              <a:t>Local, regional dissemination and seminars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PRESS RELEASE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175350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99509" y="122238"/>
            <a:ext cx="8374261" cy="1295400"/>
          </a:xfrm>
        </p:spPr>
        <p:txBody>
          <a:bodyPr/>
          <a:lstStyle/>
          <a:p>
            <a:pPr algn="ctr"/>
            <a:r>
              <a:rPr lang="en-US" dirty="0" smtClean="0"/>
              <a:t>5. </a:t>
            </a:r>
            <a:r>
              <a:rPr lang="en-US" dirty="0"/>
              <a:t>Future NEES events, Kerry, Sweden, Greenland, </a:t>
            </a:r>
            <a:r>
              <a:rPr lang="en-US" dirty="0" smtClean="0"/>
              <a:t>final seminar 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NPP Annual Conference and Lead Partner Seminar to </a:t>
            </a:r>
            <a:r>
              <a:rPr lang="en-US" dirty="0" err="1" smtClean="0"/>
              <a:t>Skellefteå</a:t>
            </a:r>
            <a:r>
              <a:rPr lang="en-US" dirty="0" smtClean="0"/>
              <a:t>, Sweden, 18-19 September 2014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Expert Meeting (Adobe conference, </a:t>
            </a:r>
            <a:r>
              <a:rPr lang="en-US" dirty="0"/>
              <a:t>U of </a:t>
            </a:r>
            <a:r>
              <a:rPr lang="en-US" dirty="0" smtClean="0"/>
              <a:t>Ulster,  </a:t>
            </a:r>
            <a:r>
              <a:rPr lang="en-US" dirty="0"/>
              <a:t>early </a:t>
            </a:r>
            <a:r>
              <a:rPr lang="en-US" dirty="0" smtClean="0"/>
              <a:t>January </a:t>
            </a:r>
            <a:r>
              <a:rPr lang="en-US" dirty="0"/>
              <a:t>2014 )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7th </a:t>
            </a:r>
            <a:r>
              <a:rPr lang="en-US" dirty="0"/>
              <a:t>Partners Meeting</a:t>
            </a:r>
            <a:r>
              <a:rPr lang="en-US" dirty="0" smtClean="0"/>
              <a:t> </a:t>
            </a:r>
            <a:r>
              <a:rPr lang="en-US" dirty="0" err="1" smtClean="0"/>
              <a:t>Umeå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Final seminar, </a:t>
            </a:r>
            <a:r>
              <a:rPr lang="en-US" dirty="0" err="1" smtClean="0"/>
              <a:t>Umeå</a:t>
            </a:r>
            <a:r>
              <a:rPr lang="en-US" dirty="0" smtClean="0"/>
              <a:t>, 28/3 2014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The Swedish representation in Brussels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April 9</a:t>
            </a:r>
            <a:r>
              <a:rPr lang="en-US" baseline="30000" dirty="0" smtClean="0"/>
              <a:t>th</a:t>
            </a:r>
            <a:r>
              <a:rPr lang="en-US" dirty="0" smtClean="0"/>
              <a:t> 2014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The planning starts September 1</a:t>
            </a:r>
            <a:r>
              <a:rPr lang="en-US" baseline="30000" dirty="0" smtClean="0"/>
              <a:t>st</a:t>
            </a:r>
            <a:r>
              <a:rPr lang="en-US" dirty="0"/>
              <a:t> </a:t>
            </a:r>
            <a:r>
              <a:rPr lang="en-US" dirty="0" smtClean="0"/>
              <a:t>(deadline at the meeting Sept 18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NONE OF ABOVE</a:t>
            </a:r>
          </a:p>
          <a:p>
            <a:pPr lvl="1">
              <a:buFont typeface="Wingdings" charset="2"/>
              <a:buChar char="q"/>
            </a:pPr>
            <a:endParaRPr lang="en-US" dirty="0" smtClean="0"/>
          </a:p>
          <a:p>
            <a:pPr lvl="1" algn="r"/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060849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ätverk">
  <a:themeElements>
    <a:clrScheme name="Nätve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ätverk">
      <a:majorFont>
        <a:latin typeface="Arial Unicode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ätve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ätve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7113</TotalTime>
  <Words>560</Words>
  <Application>Microsoft Macintosh PowerPoint</Application>
  <PresentationFormat>Bildspel på skärmen (4:3)</PresentationFormat>
  <Paragraphs>97</Paragraphs>
  <Slides>10</Slides>
  <Notes>1</Notes>
  <HiddenSlides>0</HiddenSlides>
  <MMClips>0</MMClips>
  <ScaleCrop>false</ScaleCrop>
  <HeadingPairs>
    <vt:vector size="6" baseType="variant">
      <vt:variant>
        <vt:lpstr>Formgivningsmall</vt:lpstr>
      </vt:variant>
      <vt:variant>
        <vt:i4>1</vt:i4>
      </vt:variant>
      <vt:variant>
        <vt:lpstr>Serverprogram för OLE-inbäddning</vt:lpstr>
      </vt:variant>
      <vt:variant>
        <vt:i4>1</vt:i4>
      </vt:variant>
      <vt:variant>
        <vt:lpstr>Bildrubriker</vt:lpstr>
      </vt:variant>
      <vt:variant>
        <vt:i4>10</vt:i4>
      </vt:variant>
    </vt:vector>
  </HeadingPairs>
  <TitlesOfParts>
    <vt:vector size="12" baseType="lpstr">
      <vt:lpstr>Nätverk</vt:lpstr>
      <vt:lpstr>Photo Editor Photo</vt:lpstr>
      <vt:lpstr> WP7 – Dissemination  </vt:lpstr>
      <vt:lpstr>Objectives of WP 7</vt:lpstr>
      <vt:lpstr>Dissemination actions in the plan</vt:lpstr>
      <vt:lpstr>Presentation</vt:lpstr>
      <vt:lpstr>1. Progress on Dissemination Strategy (Umea) </vt:lpstr>
      <vt:lpstr>2. Progress on dissemination mapping (GCU proposal) </vt:lpstr>
      <vt:lpstr>3. Development of dissemination instruments</vt:lpstr>
      <vt:lpstr>4. The NEES web site, e-newsletter, exhibition</vt:lpstr>
      <vt:lpstr>5. Future NEES events, Kerry, Sweden, Greenland, final seminar </vt:lpstr>
      <vt:lpstr>Final Seminar in March 2014</vt:lpstr>
    </vt:vector>
  </TitlesOfParts>
  <Company>NPP JPS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NPP 2007-2013</dc:title>
  <dc:subject>General Presentation</dc:subject>
  <dc:creator>Claire Matheson</dc:creator>
  <cp:lastModifiedBy>Geza Fischl</cp:lastModifiedBy>
  <cp:revision>487</cp:revision>
  <cp:lastPrinted>2013-06-22T21:36:17Z</cp:lastPrinted>
  <dcterms:created xsi:type="dcterms:W3CDTF">2014-03-27T06:38:24Z</dcterms:created>
  <dcterms:modified xsi:type="dcterms:W3CDTF">2014-03-27T06:38:57Z</dcterms:modified>
</cp:coreProperties>
</file>