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tiff" ContentType="image/tiff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4"/>
  </p:notesMasterIdLst>
  <p:handoutMasterIdLst>
    <p:handoutMasterId r:id="rId15"/>
  </p:handoutMasterIdLst>
  <p:sldIdLst>
    <p:sldId id="484" r:id="rId2"/>
    <p:sldId id="485" r:id="rId3"/>
    <p:sldId id="486" r:id="rId4"/>
    <p:sldId id="487" r:id="rId5"/>
    <p:sldId id="489" r:id="rId6"/>
    <p:sldId id="488" r:id="rId7"/>
    <p:sldId id="490" r:id="rId8"/>
    <p:sldId id="491" r:id="rId9"/>
    <p:sldId id="492" r:id="rId10"/>
    <p:sldId id="494" r:id="rId11"/>
    <p:sldId id="493" r:id="rId12"/>
    <p:sldId id="495" r:id="rId13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irsti" initials="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  <a:srgbClr val="CCCC00"/>
    <a:srgbClr val="00A6EB"/>
    <a:srgbClr val="66CCFF"/>
    <a:srgbClr val="3399FF"/>
    <a:srgbClr val="D9DDE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15" autoAdjust="0"/>
    <p:restoredTop sz="85348" autoAdjust="0"/>
  </p:normalViewPr>
  <p:slideViewPr>
    <p:cSldViewPr snapToGrid="0">
      <p:cViewPr varScale="1">
        <p:scale>
          <a:sx n="62" d="100"/>
          <a:sy n="62" d="100"/>
        </p:scale>
        <p:origin x="-135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2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 dirty="0"/>
          </a:p>
        </p:txBody>
      </p:sp>
      <p:sp>
        <p:nvSpPr>
          <p:cNvPr id="79875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 dirty="0"/>
          </a:p>
        </p:txBody>
      </p:sp>
      <p:sp>
        <p:nvSpPr>
          <p:cNvPr id="79876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 dirty="0"/>
          </a:p>
        </p:txBody>
      </p:sp>
      <p:sp>
        <p:nvSpPr>
          <p:cNvPr id="79877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0D8EC4F-E694-4AC5-A5BA-7B5C8B7A36D6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9302746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 dirty="0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 dirty="0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1003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 dirty="0"/>
          </a:p>
        </p:txBody>
      </p:sp>
      <p:sp>
        <p:nvSpPr>
          <p:cNvPr id="1003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004A7D0-33B9-4380-885E-C7C708853DD3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9922968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5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762000"/>
            <a:ext cx="35814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Object 46"/>
          <p:cNvGraphicFramePr>
            <a:graphicFrameLocks noChangeAspect="1"/>
          </p:cNvGraphicFramePr>
          <p:nvPr/>
        </p:nvGraphicFramePr>
        <p:xfrm>
          <a:off x="4191000" y="5435600"/>
          <a:ext cx="3505200" cy="1168400"/>
        </p:xfrm>
        <a:graphic>
          <a:graphicData uri="http://schemas.openxmlformats.org/presentationml/2006/ole">
            <p:oleObj spid="_x0000_s96294" name="Photo Editor Photo" r:id="rId4" imgW="2771429" imgH="923810" progId="">
              <p:embed/>
            </p:oleObj>
          </a:graphicData>
        </a:graphic>
      </p:graphicFrame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779838" y="2852738"/>
            <a:ext cx="5189537" cy="504825"/>
          </a:xfrm>
        </p:spPr>
        <p:txBody>
          <a:bodyPr/>
          <a:lstStyle>
            <a:lvl1pPr>
              <a:defRPr sz="1100" b="1"/>
            </a:lvl1pPr>
          </a:lstStyle>
          <a:p>
            <a:r>
              <a:rPr lang="sv-SE" altLang="en-US"/>
              <a:t>CLICK HERE TO CHANGE HEADER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 alt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D6F8120-F143-4045-B79E-F5F855843D04}" type="slidenum">
              <a:rPr lang="sv-SE" altLang="en-US"/>
              <a:pPr/>
              <a:t>‹#›</a:t>
            </a:fld>
            <a:endParaRPr lang="sv-SE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v-SE" alt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v-SE" alt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AFB84E-07FC-4452-A21D-85ADB8971B38}" type="slidenum">
              <a:rPr lang="sv-SE" altLang="en-US"/>
              <a:pPr/>
              <a:t>‹#›</a:t>
            </a:fld>
            <a:endParaRPr lang="sv-SE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v-SE" alt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v-SE" alt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87EF73-93AE-4248-B199-297521C8B457}" type="slidenum">
              <a:rPr lang="sv-SE" altLang="en-US"/>
              <a:pPr/>
              <a:t>‹#›</a:t>
            </a:fld>
            <a:endParaRPr lang="sv-SE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B3438-6B3E-499A-9045-6E036E928781}" type="datetimeFigureOut">
              <a:rPr lang="en-IE" smtClean="0"/>
              <a:pPr/>
              <a:t>25/06/2013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30558-9666-4630-B394-BA6BAC25F335}" type="slidenum">
              <a:rPr lang="en-IE" smtClean="0"/>
              <a:pPr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xmlns="" val="3390304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v-SE" alt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v-SE" alt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DE8EFD-7F8B-4C2F-B71C-7CFE6D155E12}" type="slidenum">
              <a:rPr lang="sv-SE" altLang="en-US"/>
              <a:pPr/>
              <a:t>‹#›</a:t>
            </a:fld>
            <a:endParaRPr lang="sv-SE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v-SE" alt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v-SE" alt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813267-65E1-4F56-BDE5-F9013FB2F54C}" type="slidenum">
              <a:rPr lang="sv-SE" altLang="en-US"/>
              <a:pPr/>
              <a:t>‹#›</a:t>
            </a:fld>
            <a:endParaRPr lang="sv-SE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v-SE" alt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v-SE" altLang="en-US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6D79E3-83FE-4F9F-A1BB-2B26B591DBD8}" type="slidenum">
              <a:rPr lang="sv-SE" altLang="en-US"/>
              <a:pPr/>
              <a:t>‹#›</a:t>
            </a:fld>
            <a:endParaRPr lang="sv-SE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v-SE" altLang="en-US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v-SE" altLang="en-US" dirty="0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BDF14D-5496-4D1A-A9E5-929A3AE812AF}" type="slidenum">
              <a:rPr lang="sv-SE" altLang="en-US"/>
              <a:pPr/>
              <a:t>‹#›</a:t>
            </a:fld>
            <a:endParaRPr lang="sv-SE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v-SE" alt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v-SE" altLang="en-U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A162D2-4C9D-4E10-8074-22876059D9DD}" type="slidenum">
              <a:rPr lang="sv-SE" altLang="en-US"/>
              <a:pPr/>
              <a:t>‹#›</a:t>
            </a:fld>
            <a:endParaRPr lang="sv-SE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v-SE" altLang="en-US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v-SE" altLang="en-U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42E460-FAE7-42A7-888D-E97C02005BB1}" type="slidenum">
              <a:rPr lang="sv-SE" altLang="en-US"/>
              <a:pPr/>
              <a:t>‹#›</a:t>
            </a:fld>
            <a:endParaRPr lang="sv-SE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v-SE" alt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v-SE" altLang="en-US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E9730E-F616-4C74-8A22-147854ED5D9B}" type="slidenum">
              <a:rPr lang="sv-SE" altLang="en-US"/>
              <a:pPr/>
              <a:t>‹#›</a:t>
            </a:fld>
            <a:endParaRPr lang="sv-SE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v-SE" alt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v-SE" altLang="en-US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06E8EC-A447-47BF-B3A0-BDA19F749C29}" type="slidenum">
              <a:rPr lang="sv-SE" altLang="en-US"/>
              <a:pPr/>
              <a:t>‹#›</a:t>
            </a:fld>
            <a:endParaRPr lang="sv-SE" alt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20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v-SE" altLang="en-US" smtClean="0"/>
              <a:t>Klicka här för att ändra format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altLang="en-US" smtClean="0"/>
              <a:t>Klicka här för att ändra format på bakgrundstexten</a:t>
            </a:r>
          </a:p>
          <a:p>
            <a:pPr lvl="1"/>
            <a:r>
              <a:rPr lang="sv-SE" altLang="en-US" smtClean="0"/>
              <a:t>Nivå två</a:t>
            </a:r>
          </a:p>
          <a:p>
            <a:pPr lvl="2"/>
            <a:r>
              <a:rPr lang="sv-SE" altLang="en-US" smtClean="0"/>
              <a:t>Nivå tre</a:t>
            </a:r>
          </a:p>
          <a:p>
            <a:pPr lvl="3"/>
            <a:r>
              <a:rPr lang="sv-SE" altLang="en-US" smtClean="0"/>
              <a:t>Nivå fyra</a:t>
            </a:r>
          </a:p>
          <a:p>
            <a:pPr lvl="4"/>
            <a:r>
              <a:rPr lang="sv-SE" altLang="en-US" smtClean="0"/>
              <a:t>Nivå fem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sv-SE" altLang="en-US" dirty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sv-SE" alt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123C09D8-A24F-4646-B817-699A65D983C8}" type="slidenum">
              <a:rPr lang="sv-SE" altLang="en-US"/>
              <a:pPr/>
              <a:t>‹#›</a:t>
            </a:fld>
            <a:endParaRPr lang="sv-SE" altLang="en-US" dirty="0"/>
          </a:p>
        </p:txBody>
      </p:sp>
      <p:graphicFrame>
        <p:nvGraphicFramePr>
          <p:cNvPr id="1031" name="Object 45"/>
          <p:cNvGraphicFramePr>
            <a:graphicFrameLocks noChangeAspect="1"/>
          </p:cNvGraphicFramePr>
          <p:nvPr/>
        </p:nvGraphicFramePr>
        <p:xfrm>
          <a:off x="7210425" y="0"/>
          <a:ext cx="1933575" cy="644525"/>
        </p:xfrm>
        <a:graphic>
          <a:graphicData uri="http://schemas.openxmlformats.org/presentationml/2006/ole">
            <p:oleObj spid="_x0000_s1067" name="Photo Editor Photo" r:id="rId15" imgW="2771429" imgH="923810" progId="">
              <p:embed/>
            </p:oleObj>
          </a:graphicData>
        </a:graphic>
      </p:graphicFrame>
      <p:pic>
        <p:nvPicPr>
          <p:cNvPr id="1032" name="Picture 46" descr="blå"/>
          <p:cNvPicPr>
            <a:picLocks noChangeAspect="1" noChangeArrowheads="1"/>
          </p:cNvPicPr>
          <p:nvPr userDrawn="1"/>
        </p:nvPicPr>
        <p:blipFill>
          <a:blip r:embed="rId16" cstate="print"/>
          <a:srcRect l="12100" t="28537" r="14285" b="63818"/>
          <a:stretch>
            <a:fillRect/>
          </a:stretch>
        </p:blipFill>
        <p:spPr bwMode="auto">
          <a:xfrm>
            <a:off x="1812925" y="0"/>
            <a:ext cx="7331075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47" descr="NPP_stroke_white"/>
          <p:cNvPicPr>
            <a:picLocks noChangeAspect="1" noChangeArrowheads="1"/>
          </p:cNvPicPr>
          <p:nvPr userDrawn="1"/>
        </p:nvPicPr>
        <p:blipFill>
          <a:blip r:embed="rId17" cstate="print"/>
          <a:srcRect r="28696"/>
          <a:stretch>
            <a:fillRect/>
          </a:stretch>
        </p:blipFill>
        <p:spPr bwMode="auto">
          <a:xfrm>
            <a:off x="4924425" y="152400"/>
            <a:ext cx="4219575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34" name="Group 48"/>
          <p:cNvGrpSpPr>
            <a:grpSpLocks/>
          </p:cNvGrpSpPr>
          <p:nvPr userDrawn="1"/>
        </p:nvGrpSpPr>
        <p:grpSpPr bwMode="auto">
          <a:xfrm>
            <a:off x="190500" y="153988"/>
            <a:ext cx="2447925" cy="738187"/>
            <a:chOff x="186" y="144"/>
            <a:chExt cx="1584" cy="478"/>
          </a:xfrm>
        </p:grpSpPr>
        <p:pic>
          <p:nvPicPr>
            <p:cNvPr id="1036" name="Picture 49" descr="NPP_cyan"/>
            <p:cNvPicPr>
              <a:picLocks noChangeAspect="1" noChangeArrowheads="1"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6" y="144"/>
              <a:ext cx="1056" cy="4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7" name="Picture 50" descr="flag_blueyellow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1444" y="287"/>
              <a:ext cx="32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35" name="Picture 51" descr="blå"/>
          <p:cNvPicPr>
            <a:picLocks noChangeAspect="1" noChangeArrowheads="1"/>
          </p:cNvPicPr>
          <p:nvPr userDrawn="1"/>
        </p:nvPicPr>
        <p:blipFill>
          <a:blip r:embed="rId20" cstate="print"/>
          <a:srcRect l="23436" t="32570" r="12131" b="63843"/>
          <a:stretch>
            <a:fillRect/>
          </a:stretch>
        </p:blipFill>
        <p:spPr bwMode="auto">
          <a:xfrm>
            <a:off x="0" y="6386513"/>
            <a:ext cx="6416675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44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  <p:sldLayoutId id="2147484045" r:id="rId1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 Unicode MS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 Unicode MS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 Unicode MS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 Unicode MS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 Unicode MS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 Unicode MS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 Unicode MS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 Unicode MS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1600">
          <a:solidFill>
            <a:schemeClr val="tx1"/>
          </a:solidFill>
          <a:latin typeface="+mn-lt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1600">
          <a:solidFill>
            <a:schemeClr val="tx1"/>
          </a:solidFill>
          <a:latin typeface="+mn-lt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image" Target="../media/image10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atureplus.org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0878" y="1281324"/>
            <a:ext cx="5904656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en-IE" sz="3600" dirty="0" smtClean="0"/>
              <a:t>NEES Project</a:t>
            </a:r>
            <a:br>
              <a:rPr lang="en-IE" sz="3600" dirty="0" smtClean="0"/>
            </a:br>
            <a:r>
              <a:rPr lang="en-IE" sz="2700" dirty="0" smtClean="0"/>
              <a:t>Natural Energy Efficiency and Sustainability</a:t>
            </a:r>
            <a:r>
              <a:rPr lang="en-IE" sz="3600" dirty="0" smtClean="0"/>
              <a:t/>
            </a:r>
            <a:br>
              <a:rPr lang="en-IE" sz="3600" dirty="0" smtClean="0"/>
            </a:br>
            <a:r>
              <a:rPr lang="en-IE" sz="3600" dirty="0" smtClean="0"/>
              <a:t>Progress to Date </a:t>
            </a:r>
            <a:endParaRPr lang="en-IE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98408"/>
            <a:ext cx="6400800" cy="1236712"/>
          </a:xfrm>
        </p:spPr>
        <p:txBody>
          <a:bodyPr>
            <a:noAutofit/>
          </a:bodyPr>
          <a:lstStyle/>
          <a:p>
            <a:r>
              <a:rPr lang="en-IE" dirty="0" smtClean="0">
                <a:solidFill>
                  <a:srgbClr val="00B050"/>
                </a:solidFill>
              </a:rPr>
              <a:t>Cork EUSEW Seminar</a:t>
            </a:r>
          </a:p>
          <a:p>
            <a:r>
              <a:rPr lang="en-IE" dirty="0" smtClean="0">
                <a:solidFill>
                  <a:srgbClr val="00B050"/>
                </a:solidFill>
              </a:rPr>
              <a:t>Cork Centre for Architectural Education </a:t>
            </a:r>
          </a:p>
          <a:p>
            <a:r>
              <a:rPr lang="en-IE" dirty="0" smtClean="0">
                <a:solidFill>
                  <a:srgbClr val="00B050"/>
                </a:solidFill>
              </a:rPr>
              <a:t>25.06.13</a:t>
            </a:r>
            <a:endParaRPr lang="en-IE" dirty="0">
              <a:solidFill>
                <a:srgbClr val="00B050"/>
              </a:solidFill>
            </a:endParaRPr>
          </a:p>
        </p:txBody>
      </p:sp>
      <p:pic>
        <p:nvPicPr>
          <p:cNvPr id="1026" name="Picture 2" descr="C:\Documents and Settings\Your Name\My Documents\LogoNE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49615" y="142240"/>
            <a:ext cx="1809801" cy="1790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619672" y="4804642"/>
            <a:ext cx="5904656" cy="10489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2000" dirty="0" smtClean="0"/>
              <a:t>José Ospina</a:t>
            </a:r>
          </a:p>
          <a:p>
            <a:r>
              <a:rPr lang="en-IE" sz="2000" dirty="0" smtClean="0"/>
              <a:t>Project Manager</a:t>
            </a:r>
            <a:endParaRPr lang="en-IE" sz="2000" dirty="0"/>
          </a:p>
        </p:txBody>
      </p:sp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23519" y="3960092"/>
            <a:ext cx="1096962" cy="84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728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1502" y="5329095"/>
            <a:ext cx="2640575" cy="937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728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33042" y="5329094"/>
            <a:ext cx="2941464" cy="1037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4212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pPr algn="ctr"/>
            <a:r>
              <a:rPr lang="en-IE" sz="2800" dirty="0" smtClean="0"/>
              <a:t>Other Issues  </a:t>
            </a:r>
            <a:endParaRPr lang="en-IE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IE" sz="2400" b="1" dirty="0" smtClean="0"/>
              <a:t>Aiming at a Near Zero Energy House for the Region –</a:t>
            </a:r>
            <a:r>
              <a:rPr lang="en-IE" sz="2400" dirty="0"/>
              <a:t> </a:t>
            </a:r>
            <a:r>
              <a:rPr lang="en-IE" sz="2400" dirty="0" smtClean="0"/>
              <a:t>This standard that will soon be obligatory in EU directives, so we aim to integrate life-cycle considerationsn in energy use and carbon foot[rint of the building and its components.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2400" b="1" dirty="0" smtClean="0"/>
              <a:t>Develop Cradle to Cradle </a:t>
            </a:r>
            <a:r>
              <a:rPr lang="en-IE" sz="2400" dirty="0" smtClean="0"/>
              <a:t>principle,including “ upcycling” and the “circular </a:t>
            </a:r>
            <a:r>
              <a:rPr lang="en-IE" sz="2400" dirty="0"/>
              <a:t>e</a:t>
            </a:r>
            <a:r>
              <a:rPr lang="en-IE" sz="2400" dirty="0" smtClean="0"/>
              <a:t>conomy and its relation to selection of prducts and services and building  design </a:t>
            </a:r>
            <a:r>
              <a:rPr lang="en-IE" sz="2400" b="1" dirty="0" smtClean="0"/>
              <a:t>Northern Periphery Programme Pirority </a:t>
            </a:r>
            <a:r>
              <a:rPr lang="en-IE" sz="2400" dirty="0" smtClean="0"/>
              <a:t>– embedding natural energy efficiency into regional strategies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2400" b="1" dirty="0" smtClean="0"/>
              <a:t>Exploring other National and EU Programmes </a:t>
            </a:r>
            <a:r>
              <a:rPr lang="en-IE" sz="2400" dirty="0" smtClean="0"/>
              <a:t>that the NEES Objectives can be taken forward on (e.g. SEAI R&amp;D, Horizon2020)</a:t>
            </a:r>
          </a:p>
          <a:p>
            <a:pPr marL="457200" indent="-457200">
              <a:buFont typeface="+mj-lt"/>
              <a:buAutoNum type="arabicPeriod"/>
            </a:pPr>
            <a:r>
              <a:rPr lang="en-IE" sz="2400" b="1" dirty="0" smtClean="0"/>
              <a:t>Other</a:t>
            </a:r>
            <a:r>
              <a:rPr lang="en-IE" sz="2400" dirty="0" smtClean="0"/>
              <a:t> suggestions</a:t>
            </a:r>
            <a:r>
              <a:rPr lang="en-IE" dirty="0" smtClean="0"/>
              <a:t>?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xmlns="" val="11940110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1535197"/>
              </p:ext>
            </p:extLst>
          </p:nvPr>
        </p:nvGraphicFramePr>
        <p:xfrm>
          <a:off x="749093" y="1693107"/>
          <a:ext cx="7690178" cy="4463974"/>
        </p:xfrm>
        <a:graphic>
          <a:graphicData uri="http://schemas.openxmlformats.org/drawingml/2006/table">
            <a:tbl>
              <a:tblPr firstRow="1" firstCol="1" bandRow="1"/>
              <a:tblGrid>
                <a:gridCol w="145956"/>
                <a:gridCol w="190321"/>
                <a:gridCol w="190321"/>
                <a:gridCol w="151811"/>
                <a:gridCol w="152369"/>
                <a:gridCol w="190880"/>
                <a:gridCol w="190880"/>
                <a:gridCol w="190880"/>
                <a:gridCol w="190880"/>
                <a:gridCol w="190880"/>
                <a:gridCol w="190880"/>
                <a:gridCol w="190880"/>
                <a:gridCol w="190880"/>
                <a:gridCol w="190880"/>
                <a:gridCol w="190880"/>
                <a:gridCol w="190880"/>
                <a:gridCol w="190880"/>
                <a:gridCol w="190880"/>
                <a:gridCol w="190880"/>
                <a:gridCol w="190880"/>
                <a:gridCol w="190880"/>
                <a:gridCol w="190880"/>
                <a:gridCol w="190880"/>
                <a:gridCol w="190880"/>
                <a:gridCol w="190880"/>
                <a:gridCol w="190880"/>
                <a:gridCol w="190880"/>
                <a:gridCol w="190880"/>
                <a:gridCol w="190880"/>
                <a:gridCol w="190880"/>
                <a:gridCol w="190880"/>
                <a:gridCol w="190880"/>
                <a:gridCol w="190880"/>
                <a:gridCol w="190880"/>
                <a:gridCol w="190880"/>
                <a:gridCol w="190880"/>
                <a:gridCol w="190880"/>
                <a:gridCol w="190880"/>
                <a:gridCol w="243902"/>
                <a:gridCol w="158508"/>
                <a:gridCol w="157950"/>
              </a:tblGrid>
              <a:tr h="1694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J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J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J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J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J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N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J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M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J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J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J 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J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J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8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13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14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15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16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17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18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19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21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22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23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24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25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26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27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28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29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30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31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32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33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34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35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36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37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38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39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40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41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6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b="1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1694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b="1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4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b="1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4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solidFill>
                            <a:srgbClr val="FFFF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solidFill>
                            <a:srgbClr val="FFFF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solidFill>
                            <a:srgbClr val="FFFF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solidFill>
                            <a:srgbClr val="FFFF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solidFill>
                            <a:srgbClr val="FFFF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solidFill>
                            <a:srgbClr val="FFFF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b="1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solidFill>
                            <a:srgbClr val="FFFF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solidFill>
                            <a:srgbClr val="FFFF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solidFill>
                            <a:srgbClr val="FFFF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solidFill>
                            <a:srgbClr val="FFFF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solidFill>
                            <a:srgbClr val="FFFF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solidFill>
                            <a:srgbClr val="FFFF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solidFill>
                            <a:srgbClr val="FFFF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solidFill>
                            <a:srgbClr val="FFFF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solidFill>
                            <a:srgbClr val="FFFF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solidFill>
                            <a:srgbClr val="FFFF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solidFill>
                            <a:srgbClr val="FFFF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solidFill>
                            <a:srgbClr val="FFFF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solidFill>
                            <a:srgbClr val="FFFF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4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highlight>
                            <a:srgbClr val="008080"/>
                          </a:highlight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highlight>
                            <a:srgbClr val="008080"/>
                          </a:highlight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highlight>
                            <a:srgbClr val="008080"/>
                          </a:highlight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highlight>
                            <a:srgbClr val="008080"/>
                          </a:highlight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highlight>
                            <a:srgbClr val="008080"/>
                          </a:highlight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highlight>
                            <a:srgbClr val="008080"/>
                          </a:highlight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008080"/>
                          </a:highlight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highlight>
                            <a:srgbClr val="008080"/>
                          </a:highlight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highlight>
                            <a:srgbClr val="008080"/>
                          </a:highlight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highlight>
                            <a:srgbClr val="008080"/>
                          </a:highlight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highlight>
                            <a:srgbClr val="008080"/>
                          </a:highlight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highlight>
                            <a:srgbClr val="008080"/>
                          </a:highlight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highlight>
                            <a:srgbClr val="008080"/>
                          </a:highlight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highlight>
                            <a:srgbClr val="008080"/>
                          </a:highlight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highlight>
                            <a:srgbClr val="008080"/>
                          </a:highlight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highlight>
                            <a:srgbClr val="008080"/>
                          </a:highlight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highlight>
                            <a:srgbClr val="008080"/>
                          </a:highlight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highlight>
                            <a:srgbClr val="008080"/>
                          </a:highlight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highlight>
                            <a:srgbClr val="008080"/>
                          </a:highlight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highlight>
                            <a:srgbClr val="008080"/>
                          </a:highlight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4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b="1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4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b="1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4678"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Events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PM 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PM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Focus Groups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Focus Groups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PM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Focus Groups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PM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b="1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Focus Groups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PM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PM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European </a:t>
                      </a: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Seminar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Final PM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4678"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en-IE" sz="1000" b="1" baseline="30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st</a:t>
                      </a:r>
                      <a:r>
                        <a:rPr lang="en-IE" sz="1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Period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IE" sz="1000" baseline="30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nd</a:t>
                      </a: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period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solidFill>
                            <a:srgbClr val="C6D9F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solidFill>
                            <a:srgbClr val="C6D9F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solidFill>
                            <a:srgbClr val="C6D9F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solidFill>
                            <a:srgbClr val="C6D9F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solidFill>
                            <a:srgbClr val="C6D9F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en-IE" sz="1000" baseline="30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rd</a:t>
                      </a: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period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en-IE" sz="1000" baseline="30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th</a:t>
                      </a: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period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b="1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en-IE" sz="1000" baseline="30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th</a:t>
                      </a: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period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en-IE" sz="1000" baseline="30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th</a:t>
                      </a: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period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4678"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Reports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1st Report FLC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1st Report to LP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1st </a:t>
                      </a:r>
                      <a:r>
                        <a:rPr lang="en-IE" sz="1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Report </a:t>
                      </a: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NPP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2nd Report  FLC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2nd Report  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2nd </a:t>
                      </a:r>
                      <a:r>
                        <a:rPr lang="en-IE" sz="1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Report NPP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3rd Report </a:t>
                      </a:r>
                      <a:r>
                        <a:rPr lang="en-IE" sz="1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FLC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b="1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I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3rd Report LP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3rd </a:t>
                      </a:r>
                      <a:r>
                        <a:rPr lang="en-IE" sz="1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Report </a:t>
                      </a: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NPP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4th Report  FLC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4th Report LP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4th </a:t>
                      </a:r>
                      <a:r>
                        <a:rPr lang="en-IE" sz="1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Report </a:t>
                      </a: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NPP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5th Report FLC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5th Report  LP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5th </a:t>
                      </a:r>
                      <a:r>
                        <a:rPr lang="en-IE" sz="1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Report </a:t>
                      </a: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NPP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Fn Report tFLC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Fn Report to LP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Fn </a:t>
                      </a:r>
                      <a:r>
                        <a:rPr lang="en-IE" sz="1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Report </a:t>
                      </a: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NPP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0278" marR="6027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514992" y="861979"/>
            <a:ext cx="7827624" cy="720242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 Unicode MS" pitchFamily="34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 Unicode MS" pitchFamily="34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 Unicode MS" pitchFamily="34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 Unicode MS" pitchFamily="34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 Unicode MS" pitchFamily="34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 Unicode MS" pitchFamily="34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 Unicode MS" pitchFamily="34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endParaRPr lang="en-IE" dirty="0" smtClean="0"/>
          </a:p>
          <a:p>
            <a:r>
              <a:rPr lang="en-IE" dirty="0" smtClean="0"/>
              <a:t>Work Programme from now to end of Project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xmlns="" val="35293308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F:\NEES\Good Practise examples\2.4 Advanced Timbercraft timber consructio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115800" y="-7696200"/>
            <a:ext cx="33375600" cy="2225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Thanks!</a:t>
            </a:r>
            <a:endParaRPr lang="en-IE" dirty="0"/>
          </a:p>
        </p:txBody>
      </p:sp>
      <p:pic>
        <p:nvPicPr>
          <p:cNvPr id="2050" name="Picture 2" descr="F:\NEES\Good Practise examples\Social Housing project hempcrete and timber Co. Antrim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5248" y="2716179"/>
            <a:ext cx="2133503" cy="3836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NEES\Good Practise examples\2.3 FH Wetlands natural water treatmen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40568" y="3861048"/>
            <a:ext cx="3582120" cy="2680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NEES\Good Practise examples\EcoCel\2.2 EcoCel recycled cellulos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908720"/>
            <a:ext cx="1706563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F:\NEES\Good Practise examples\Mud and Wood courses smal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55776" y="257883"/>
            <a:ext cx="1557356" cy="20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F:\NEES\Good Practise examples\Hempcrete external cladding sprayed on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764704"/>
            <a:ext cx="2711375" cy="362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355712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280" y="985838"/>
            <a:ext cx="8229600" cy="778098"/>
          </a:xfrm>
        </p:spPr>
        <p:txBody>
          <a:bodyPr/>
          <a:lstStyle/>
          <a:p>
            <a:pPr algn="ctr"/>
            <a:r>
              <a:rPr lang="en-IE" sz="3200" i="1" dirty="0" smtClean="0"/>
              <a:t>NEES Mission </a:t>
            </a:r>
            <a:endParaRPr lang="en-IE" sz="32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9120" y="2225040"/>
            <a:ext cx="8229600" cy="291592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IE" sz="2000" b="1" i="1" dirty="0" smtClean="0"/>
              <a:t>Identify</a:t>
            </a:r>
            <a:r>
              <a:rPr lang="en-IE" sz="2000" i="1" dirty="0" smtClean="0"/>
              <a:t> and </a:t>
            </a:r>
            <a:r>
              <a:rPr lang="en-IE" sz="2000" b="1" i="1" dirty="0" smtClean="0"/>
              <a:t>promote</a:t>
            </a:r>
            <a:r>
              <a:rPr lang="en-IE" sz="2000" i="1" dirty="0" smtClean="0"/>
              <a:t> </a:t>
            </a:r>
            <a:r>
              <a:rPr lang="en-IE" sz="2000" b="1" i="1" dirty="0" smtClean="0"/>
              <a:t>products </a:t>
            </a:r>
            <a:r>
              <a:rPr lang="en-IE" sz="2000" i="1" dirty="0" smtClean="0"/>
              <a:t>and </a:t>
            </a:r>
            <a:r>
              <a:rPr lang="en-IE" sz="2000" b="1" i="1" dirty="0" smtClean="0"/>
              <a:t>services</a:t>
            </a:r>
            <a:r>
              <a:rPr lang="en-IE" sz="2000" i="1" dirty="0" smtClean="0"/>
              <a:t> </a:t>
            </a:r>
            <a:r>
              <a:rPr lang="en-IE" sz="2000" dirty="0" smtClean="0"/>
              <a:t>that </a:t>
            </a:r>
            <a:r>
              <a:rPr lang="en-IE" sz="2000" b="1" dirty="0" smtClean="0"/>
              <a:t>improve</a:t>
            </a:r>
            <a:r>
              <a:rPr lang="en-IE" sz="2000" dirty="0" smtClean="0"/>
              <a:t> </a:t>
            </a:r>
            <a:r>
              <a:rPr lang="en-IE" sz="2000" b="1" dirty="0" smtClean="0"/>
              <a:t>energy efficiency </a:t>
            </a:r>
            <a:r>
              <a:rPr lang="en-IE" sz="2000" dirty="0" smtClean="0"/>
              <a:t>in existing domestic buildings, that make use primarily of </a:t>
            </a:r>
            <a:r>
              <a:rPr lang="en-IE" sz="2000" b="1" i="1" dirty="0" smtClean="0"/>
              <a:t>renewable or recycled materials </a:t>
            </a:r>
            <a:r>
              <a:rPr lang="en-IE" sz="2000" dirty="0" smtClean="0"/>
              <a:t>and of </a:t>
            </a:r>
            <a:r>
              <a:rPr lang="en-IE" sz="2000" b="1" i="1" dirty="0" smtClean="0"/>
              <a:t>services based on natural processes</a:t>
            </a:r>
            <a:r>
              <a:rPr lang="en-IE" sz="2000" b="1" dirty="0" smtClean="0"/>
              <a:t>, </a:t>
            </a:r>
            <a:r>
              <a:rPr lang="en-IE" sz="2000" dirty="0" smtClean="0"/>
              <a:t>which </a:t>
            </a:r>
            <a:r>
              <a:rPr lang="en-IE" sz="2000" b="1" i="1" dirty="0" smtClean="0"/>
              <a:t>originate </a:t>
            </a:r>
            <a:r>
              <a:rPr lang="en-IE" sz="2000" b="1" dirty="0" smtClean="0"/>
              <a:t>or are </a:t>
            </a:r>
            <a:r>
              <a:rPr lang="en-IE" sz="2000" b="1" i="1" dirty="0" smtClean="0"/>
              <a:t>normally accessible </a:t>
            </a:r>
            <a:r>
              <a:rPr lang="en-IE" sz="2000" dirty="0" smtClean="0"/>
              <a:t>in the Northern Periphery Programme Region, and </a:t>
            </a:r>
            <a:r>
              <a:rPr lang="en-IE" sz="2000" b="1" i="1" dirty="0" smtClean="0"/>
              <a:t>have the potential for being mainstreamed and commercially disseminated inside and outside the region</a:t>
            </a:r>
            <a:r>
              <a:rPr lang="en-IE" sz="2000" b="1" dirty="0" smtClean="0"/>
              <a:t>.  </a:t>
            </a:r>
            <a:endParaRPr lang="en-IE" sz="2000" b="1" dirty="0"/>
          </a:p>
        </p:txBody>
      </p:sp>
    </p:spTree>
    <p:extLst>
      <p:ext uri="{BB962C8B-B14F-4D97-AF65-F5344CB8AC3E}">
        <p14:creationId xmlns:p14="http://schemas.microsoft.com/office/powerpoint/2010/main" xmlns="" val="26083799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871949" cy="6272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338729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209040"/>
            <a:ext cx="7543800" cy="574358"/>
          </a:xfrm>
        </p:spPr>
        <p:txBody>
          <a:bodyPr/>
          <a:lstStyle/>
          <a:p>
            <a:pPr algn="ctr"/>
            <a:r>
              <a:rPr lang="en-IE" sz="3200" i="1" dirty="0" smtClean="0"/>
              <a:t>NEES Objectives</a:t>
            </a:r>
            <a:endParaRPr lang="en-IE" sz="32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8480" y="2446338"/>
            <a:ext cx="8229600" cy="26844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E" sz="1800" dirty="0" smtClean="0"/>
              <a:t>NEES will develop a </a:t>
            </a:r>
            <a:r>
              <a:rPr lang="en-IE" sz="1800" b="1" dirty="0" smtClean="0"/>
              <a:t>model </a:t>
            </a:r>
            <a:r>
              <a:rPr lang="en-IE" sz="1800" dirty="0" smtClean="0"/>
              <a:t>for the </a:t>
            </a:r>
            <a:r>
              <a:rPr lang="en-IE" sz="1800" b="1" dirty="0" smtClean="0"/>
              <a:t>identification and validation </a:t>
            </a:r>
            <a:r>
              <a:rPr lang="en-IE" sz="1800" dirty="0" smtClean="0"/>
              <a:t>of innovative products and services for achieving natural energy efficiency, aiming to help providers to develop and diversity their products to reach a larger market. </a:t>
            </a:r>
          </a:p>
          <a:p>
            <a:pPr marL="0" indent="0">
              <a:buNone/>
            </a:pPr>
            <a:endParaRPr lang="en-IE" sz="1800" dirty="0" smtClean="0"/>
          </a:p>
          <a:p>
            <a:pPr marL="0" indent="0">
              <a:buNone/>
            </a:pPr>
            <a:r>
              <a:rPr lang="en-IE" sz="1800" dirty="0" smtClean="0"/>
              <a:t>The (development of this) model will be based primarily on the </a:t>
            </a:r>
            <a:r>
              <a:rPr lang="en-IE" sz="1800" b="1" dirty="0" smtClean="0"/>
              <a:t>12 steps identified, </a:t>
            </a:r>
            <a:r>
              <a:rPr lang="en-IE" sz="1800" dirty="0" smtClean="0"/>
              <a:t>and the model will be </a:t>
            </a:r>
            <a:r>
              <a:rPr lang="en-IE" sz="1800" b="1" dirty="0" smtClean="0"/>
              <a:t>fully implemented and replicated as a consultancy support service for similar products</a:t>
            </a:r>
            <a:r>
              <a:rPr lang="en-IE" sz="1800" dirty="0" smtClean="0"/>
              <a:t>, linked to national EEB programmes.</a:t>
            </a:r>
            <a:endParaRPr lang="en-IE" sz="1800" dirty="0"/>
          </a:p>
        </p:txBody>
      </p:sp>
    </p:spTree>
    <p:extLst>
      <p:ext uri="{BB962C8B-B14F-4D97-AF65-F5344CB8AC3E}">
        <p14:creationId xmlns:p14="http://schemas.microsoft.com/office/powerpoint/2010/main" xmlns="" val="14033824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548640"/>
            <a:ext cx="7543800" cy="675958"/>
          </a:xfrm>
        </p:spPr>
        <p:txBody>
          <a:bodyPr/>
          <a:lstStyle/>
          <a:p>
            <a:pPr algn="ctr"/>
            <a:r>
              <a:rPr lang="en-IE" sz="2400" i="1" dirty="0" smtClean="0"/>
              <a:t> NEES 12 Steps (1) </a:t>
            </a:r>
            <a:endParaRPr lang="en-IE" sz="24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368" y="1329720"/>
            <a:ext cx="8229600" cy="4968552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GB" dirty="0"/>
              <a:t> </a:t>
            </a:r>
            <a:endParaRPr lang="en-IE" b="1" dirty="0"/>
          </a:p>
          <a:p>
            <a:pPr marL="0" indent="0">
              <a:buNone/>
            </a:pPr>
            <a:r>
              <a:rPr lang="en-GB" dirty="0"/>
              <a:t> </a:t>
            </a:r>
            <a:endParaRPr lang="en-IE" sz="4000" b="1" dirty="0"/>
          </a:p>
          <a:p>
            <a:pPr marL="0" indent="0">
              <a:buNone/>
            </a:pPr>
            <a:r>
              <a:rPr lang="en-GB" sz="6400" dirty="0"/>
              <a:t>1. 5 surveys of natural products and services promoting energy efficiency and sustainability in 5 partner regions in the NPP area. </a:t>
            </a:r>
            <a:endParaRPr lang="en-IE" sz="6400" b="1" dirty="0"/>
          </a:p>
          <a:p>
            <a:pPr marL="0" indent="0">
              <a:buNone/>
            </a:pPr>
            <a:r>
              <a:rPr lang="en-GB" sz="6400" dirty="0"/>
              <a:t> </a:t>
            </a:r>
            <a:endParaRPr lang="en-IE" sz="6400" b="1" dirty="0"/>
          </a:p>
          <a:p>
            <a:pPr marL="0" indent="0">
              <a:buNone/>
            </a:pPr>
            <a:r>
              <a:rPr lang="en-GB" sz="6400" dirty="0"/>
              <a:t>2. A central database and online catalogue of products, producers, services and service providers in the 5 partner regions, available online, with relevant links and background information.</a:t>
            </a:r>
            <a:endParaRPr lang="en-IE" sz="6400" b="1" dirty="0"/>
          </a:p>
          <a:p>
            <a:pPr marL="0" indent="0">
              <a:buNone/>
            </a:pPr>
            <a:r>
              <a:rPr lang="en-GB" sz="6400" dirty="0"/>
              <a:t> </a:t>
            </a:r>
            <a:endParaRPr lang="en-IE" sz="6400" b="1" dirty="0"/>
          </a:p>
          <a:p>
            <a:pPr marL="0" indent="0">
              <a:buNone/>
            </a:pPr>
            <a:r>
              <a:rPr lang="en-GB" sz="6400" dirty="0"/>
              <a:t>3. A developed package of indicators, starting out from the baseline of the Natureplus label criteria (</a:t>
            </a:r>
            <a:r>
              <a:rPr lang="en-GB" sz="6400" u="sng" dirty="0">
                <a:hlinkClick r:id="rId2"/>
              </a:rPr>
              <a:t>www.natureplus.org</a:t>
            </a:r>
            <a:r>
              <a:rPr lang="en-GB" sz="6400" dirty="0"/>
              <a:t>), and incorporating other environmental, economic and social criteria, to establish a new and unique  (TBL) benchmark for natural products and services.</a:t>
            </a:r>
            <a:endParaRPr lang="en-IE" sz="6400" b="1" dirty="0"/>
          </a:p>
          <a:p>
            <a:pPr marL="0" indent="0">
              <a:buNone/>
            </a:pPr>
            <a:r>
              <a:rPr lang="en-GB" sz="6400" dirty="0"/>
              <a:t> </a:t>
            </a:r>
            <a:endParaRPr lang="en-IE" sz="6400" b="1" dirty="0"/>
          </a:p>
          <a:p>
            <a:pPr marL="0" indent="0">
              <a:buNone/>
            </a:pPr>
            <a:r>
              <a:rPr lang="en-GB" sz="6400" dirty="0"/>
              <a:t>4. An online internet portal and web site to make available products and services identified by the NEES Project, as well as for internal and external communication</a:t>
            </a:r>
            <a:endParaRPr lang="en-IE" sz="6400" b="1" dirty="0"/>
          </a:p>
          <a:p>
            <a:pPr marL="0" indent="0">
              <a:buNone/>
            </a:pPr>
            <a:r>
              <a:rPr lang="en-GB" sz="6400" dirty="0"/>
              <a:t> </a:t>
            </a:r>
            <a:endParaRPr lang="en-IE" sz="6400" b="1" dirty="0"/>
          </a:p>
          <a:p>
            <a:pPr marL="0" indent="0">
              <a:buNone/>
            </a:pPr>
            <a:r>
              <a:rPr lang="en-GB" sz="6400" dirty="0"/>
              <a:t>5.  15 detailed profiles (3 per region), including visual records and technical fiches of selected the best practice products and services identified in the 5 partner regions, to be individually marketed and disseminated during and after the Project end. These profiles will describe a specific product, such as an external insulation product for existing dwellings, or a specific service, such as green roof or living wall design, or a service for changing behaviour in the use of domestic energy.</a:t>
            </a:r>
            <a:endParaRPr lang="en-IE" sz="6400" b="1" dirty="0"/>
          </a:p>
          <a:p>
            <a:pPr marL="0" indent="0">
              <a:buNone/>
            </a:pPr>
            <a:r>
              <a:rPr lang="en-GB" sz="6400" dirty="0"/>
              <a:t> </a:t>
            </a:r>
            <a:endParaRPr lang="en-IE" sz="6400" b="1" dirty="0"/>
          </a:p>
          <a:p>
            <a:pPr marL="0" indent="0">
              <a:buNone/>
            </a:pPr>
            <a:endParaRPr lang="en-IE" sz="4000" dirty="0"/>
          </a:p>
        </p:txBody>
      </p:sp>
    </p:spTree>
    <p:extLst>
      <p:ext uri="{BB962C8B-B14F-4D97-AF65-F5344CB8AC3E}">
        <p14:creationId xmlns:p14="http://schemas.microsoft.com/office/powerpoint/2010/main" xmlns="" val="38933749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280" y="812800"/>
            <a:ext cx="7543800" cy="493078"/>
          </a:xfrm>
        </p:spPr>
        <p:txBody>
          <a:bodyPr/>
          <a:lstStyle/>
          <a:p>
            <a:pPr algn="ctr"/>
            <a:r>
              <a:rPr lang="en-IE" i="1" dirty="0" smtClean="0"/>
              <a:t>NEES 12 Steps (2) </a:t>
            </a:r>
            <a:endParaRPr lang="en-IE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368" y="1329720"/>
            <a:ext cx="8229600" cy="4968552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GB" dirty="0"/>
              <a:t> </a:t>
            </a:r>
            <a:endParaRPr lang="en-IE" b="1" dirty="0"/>
          </a:p>
          <a:p>
            <a:pPr marL="0" indent="0">
              <a:buNone/>
            </a:pPr>
            <a:r>
              <a:rPr lang="en-GB" sz="6400" dirty="0"/>
              <a:t> </a:t>
            </a:r>
            <a:r>
              <a:rPr lang="en-GB" sz="6400" dirty="0" smtClean="0"/>
              <a:t>6</a:t>
            </a:r>
            <a:r>
              <a:rPr lang="en-GB" sz="6400" dirty="0"/>
              <a:t>.  5 feasibility studies of the application of selected products and services identified as best practise (BP) by the Project over the 5 partner regions. </a:t>
            </a:r>
            <a:endParaRPr lang="en-IE" sz="6400" b="1" dirty="0"/>
          </a:p>
          <a:p>
            <a:pPr marL="0" indent="0">
              <a:buNone/>
            </a:pPr>
            <a:r>
              <a:rPr lang="en-GB" sz="6400" dirty="0"/>
              <a:t> </a:t>
            </a:r>
            <a:endParaRPr lang="en-IE" sz="6400" b="1" dirty="0"/>
          </a:p>
          <a:p>
            <a:pPr marL="0" indent="0">
              <a:buNone/>
            </a:pPr>
            <a:r>
              <a:rPr lang="en-GB" sz="6400" dirty="0"/>
              <a:t>7. 5 study visits by full and associate partners and other key stakeholders to selected best practice in other partner regions</a:t>
            </a:r>
            <a:endParaRPr lang="en-IE" sz="6400" b="1" dirty="0"/>
          </a:p>
          <a:p>
            <a:pPr marL="0" indent="0">
              <a:buNone/>
            </a:pPr>
            <a:r>
              <a:rPr lang="en-GB" sz="6400" dirty="0"/>
              <a:t> </a:t>
            </a:r>
            <a:endParaRPr lang="en-IE" sz="6400" b="1" dirty="0"/>
          </a:p>
          <a:p>
            <a:pPr marL="0" indent="0">
              <a:buNone/>
            </a:pPr>
            <a:r>
              <a:rPr lang="en-GB" sz="6400" dirty="0"/>
              <a:t>8. 5 demonstration projects (one in each Partner area) identified or implemented, which illustrate the different products and services developed in the different partner regions</a:t>
            </a:r>
            <a:endParaRPr lang="en-IE" sz="6400" b="1" dirty="0"/>
          </a:p>
          <a:p>
            <a:pPr marL="0" indent="0">
              <a:buNone/>
            </a:pPr>
            <a:r>
              <a:rPr lang="en-GB" sz="6400" dirty="0"/>
              <a:t> </a:t>
            </a:r>
            <a:endParaRPr lang="en-IE" sz="6400" b="1" dirty="0"/>
          </a:p>
          <a:p>
            <a:pPr marL="0" indent="0">
              <a:buNone/>
            </a:pPr>
            <a:r>
              <a:rPr lang="en-GB" sz="6400" dirty="0"/>
              <a:t>9. 5 demonstration projects monitored and evaluated for a significant period during the project life and results will be made available to stakeholders. A photographic and video record of selected products and technologies will be made, which will be uploaded on the project portal and released as a separate promotional video.</a:t>
            </a:r>
            <a:endParaRPr lang="en-IE" sz="6400" b="1" dirty="0"/>
          </a:p>
          <a:p>
            <a:pPr marL="0" indent="0">
              <a:buNone/>
            </a:pPr>
            <a:r>
              <a:rPr lang="en-GB" sz="6400" dirty="0"/>
              <a:t> </a:t>
            </a:r>
            <a:endParaRPr lang="en-IE" sz="6400" b="1" dirty="0"/>
          </a:p>
          <a:p>
            <a:pPr marL="0" indent="0">
              <a:buNone/>
            </a:pPr>
            <a:r>
              <a:rPr lang="en-GB" sz="6400" dirty="0"/>
              <a:t>10. 5 local workshops and seminars. Linked to the demonstration projects, and covering the range of products and services developed</a:t>
            </a:r>
            <a:endParaRPr lang="en-IE" sz="6400" b="1" dirty="0"/>
          </a:p>
          <a:p>
            <a:pPr marL="0" indent="0">
              <a:buNone/>
            </a:pPr>
            <a:r>
              <a:rPr lang="en-GB" sz="6400" dirty="0"/>
              <a:t> </a:t>
            </a:r>
            <a:endParaRPr lang="en-IE" sz="6400" b="1" dirty="0"/>
          </a:p>
          <a:p>
            <a:pPr marL="0" indent="0">
              <a:buNone/>
            </a:pPr>
            <a:r>
              <a:rPr lang="en-GB" sz="6400" dirty="0"/>
              <a:t>11. A final project conference, which will be combined with the first gathering of the NEES Network</a:t>
            </a:r>
            <a:endParaRPr lang="en-IE" sz="6400" b="1" dirty="0"/>
          </a:p>
          <a:p>
            <a:pPr marL="0" indent="0">
              <a:buNone/>
            </a:pPr>
            <a:r>
              <a:rPr lang="en-GB" sz="6400" dirty="0"/>
              <a:t> </a:t>
            </a:r>
            <a:endParaRPr lang="en-IE" sz="6400" b="1" dirty="0"/>
          </a:p>
          <a:p>
            <a:pPr marL="0" indent="0">
              <a:buNone/>
            </a:pPr>
            <a:r>
              <a:rPr lang="en-GB" sz="6400" dirty="0"/>
              <a:t>12. A transnational NEES network of stakeholders that have an interest in promoting and developing the sector will be formed.</a:t>
            </a:r>
            <a:endParaRPr lang="en-IE" sz="6400" b="1" dirty="0"/>
          </a:p>
          <a:p>
            <a:pPr marL="0" indent="0">
              <a:buNone/>
            </a:pPr>
            <a:r>
              <a:rPr lang="en-GB" sz="4000" dirty="0" smtClean="0"/>
              <a:t>.</a:t>
            </a:r>
            <a:endParaRPr lang="en-IE" sz="4000" b="1" dirty="0"/>
          </a:p>
          <a:p>
            <a:pPr marL="0" indent="0">
              <a:buNone/>
            </a:pPr>
            <a:endParaRPr lang="en-IE" sz="4000" dirty="0"/>
          </a:p>
        </p:txBody>
      </p:sp>
    </p:spTree>
    <p:extLst>
      <p:ext uri="{BB962C8B-B14F-4D97-AF65-F5344CB8AC3E}">
        <p14:creationId xmlns:p14="http://schemas.microsoft.com/office/powerpoint/2010/main" xmlns="" val="95492627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599758"/>
            <a:ext cx="8229600" cy="706090"/>
          </a:xfrm>
        </p:spPr>
        <p:txBody>
          <a:bodyPr>
            <a:normAutofit/>
          </a:bodyPr>
          <a:lstStyle/>
          <a:p>
            <a:pPr algn="ctr"/>
            <a:r>
              <a:rPr lang="en-US" i="1" dirty="0" smtClean="0"/>
              <a:t>NEES progress to date (1)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5440" y="1412240"/>
            <a:ext cx="8229600" cy="480568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000" b="1" dirty="0" smtClean="0"/>
              <a:t>WP1 Project Management</a:t>
            </a:r>
          </a:p>
          <a:p>
            <a:r>
              <a:rPr lang="en-US" sz="2000" dirty="0" smtClean="0"/>
              <a:t>5 Full Partner meetings </a:t>
            </a:r>
            <a:endParaRPr lang="en-US" sz="2000" dirty="0"/>
          </a:p>
          <a:p>
            <a:r>
              <a:rPr lang="en-US" sz="2000" dirty="0" smtClean="0"/>
              <a:t> 6 Study Visits (2 x Cork, 2 x Umea,  1 x Down, 2 x Claremorris) </a:t>
            </a:r>
          </a:p>
          <a:p>
            <a:pPr marL="0" indent="0">
              <a:buNone/>
            </a:pPr>
            <a:r>
              <a:rPr lang="en-US" sz="2000" b="1" dirty="0" smtClean="0"/>
              <a:t>WP2 Identifying Best Practice</a:t>
            </a:r>
          </a:p>
          <a:p>
            <a:r>
              <a:rPr lang="en-US" sz="2000" dirty="0" smtClean="0"/>
              <a:t>Developed  and applied NEES criteria for benchmarking </a:t>
            </a:r>
            <a:r>
              <a:rPr lang="en-US" sz="2000" dirty="0"/>
              <a:t>B</a:t>
            </a:r>
            <a:r>
              <a:rPr lang="en-US" sz="2000" dirty="0" smtClean="0"/>
              <a:t>est </a:t>
            </a:r>
            <a:r>
              <a:rPr lang="en-US" sz="2000" dirty="0"/>
              <a:t>P</a:t>
            </a:r>
            <a:r>
              <a:rPr lang="en-US" sz="2000" dirty="0" smtClean="0"/>
              <a:t>ractices</a:t>
            </a:r>
          </a:p>
          <a:p>
            <a:r>
              <a:rPr lang="en-US" sz="2000" dirty="0" smtClean="0"/>
              <a:t>Holding 2 Calls to date for Best Practices</a:t>
            </a:r>
          </a:p>
          <a:p>
            <a:pPr marL="0" indent="0">
              <a:buNone/>
            </a:pPr>
            <a:r>
              <a:rPr lang="en-US" sz="2000" b="1" dirty="0" smtClean="0"/>
              <a:t>WP3  Benchmarking Best Practices</a:t>
            </a:r>
          </a:p>
          <a:p>
            <a:r>
              <a:rPr lang="en-US" sz="2000" dirty="0" smtClean="0"/>
              <a:t>Developed objective Evaluation Process for BP’s  </a:t>
            </a:r>
          </a:p>
          <a:p>
            <a:r>
              <a:rPr lang="en-US" sz="2000" dirty="0" smtClean="0"/>
              <a:t>Convened NEES Expert Panel and carrying out Evaluation </a:t>
            </a:r>
          </a:p>
          <a:p>
            <a:r>
              <a:rPr lang="en-US" sz="2000" dirty="0" smtClean="0"/>
              <a:t>Identified 14 Best Practices </a:t>
            </a:r>
            <a:r>
              <a:rPr lang="en-US" sz="2000" dirty="0"/>
              <a:t> </a:t>
            </a:r>
            <a:r>
              <a:rPr lang="en-US" sz="2000" dirty="0" smtClean="0"/>
              <a:t>to date (6 in Call 1 and 8 in Call 2) </a:t>
            </a:r>
          </a:p>
          <a:p>
            <a:pPr marL="0" indent="0">
              <a:buNone/>
            </a:pPr>
            <a:r>
              <a:rPr lang="en-US" sz="2000" b="1" dirty="0" smtClean="0"/>
              <a:t>WP4 Feasibility and Exchange of Best Practices</a:t>
            </a:r>
          </a:p>
          <a:p>
            <a:r>
              <a:rPr lang="en-US" sz="2000" dirty="0" smtClean="0"/>
              <a:t>Carrying out survey of  feasibility of Best Practices initiated </a:t>
            </a:r>
          </a:p>
          <a:p>
            <a:r>
              <a:rPr lang="en-US" sz="2000" dirty="0" smtClean="0"/>
              <a:t>Forming regional Focus Groups to provide feedback on Best practices feasibility </a:t>
            </a:r>
          </a:p>
        </p:txBody>
      </p:sp>
    </p:spTree>
    <p:extLst>
      <p:ext uri="{BB962C8B-B14F-4D97-AF65-F5344CB8AC3E}">
        <p14:creationId xmlns:p14="http://schemas.microsoft.com/office/powerpoint/2010/main" xmlns="" val="9958234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360" y="447358"/>
            <a:ext cx="8229600" cy="507682"/>
          </a:xfrm>
        </p:spPr>
        <p:txBody>
          <a:bodyPr>
            <a:normAutofit/>
          </a:bodyPr>
          <a:lstStyle/>
          <a:p>
            <a:pPr algn="ctr"/>
            <a:r>
              <a:rPr lang="en-US" i="1" dirty="0" smtClean="0"/>
              <a:t>NEES progress to date (2)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560" y="1224568"/>
            <a:ext cx="8229600" cy="515591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000" b="1" dirty="0" smtClean="0"/>
              <a:t>WP 4 Feasibility and Exchange </a:t>
            </a:r>
            <a:r>
              <a:rPr lang="en-US" sz="2000" b="1" dirty="0"/>
              <a:t>of Best Practices</a:t>
            </a:r>
          </a:p>
          <a:p>
            <a:r>
              <a:rPr lang="en-US" sz="2000" dirty="0" smtClean="0"/>
              <a:t>Identifying </a:t>
            </a:r>
            <a:r>
              <a:rPr lang="en-US" sz="2000" dirty="0"/>
              <a:t>possible </a:t>
            </a:r>
            <a:r>
              <a:rPr lang="en-US" sz="2000" dirty="0" smtClean="0"/>
              <a:t>funding opportunities for follow-on initiatives </a:t>
            </a:r>
          </a:p>
          <a:p>
            <a:pPr marL="0" indent="0">
              <a:buNone/>
            </a:pPr>
            <a:r>
              <a:rPr lang="en-US" sz="2000" b="1" dirty="0" smtClean="0"/>
              <a:t>WP5 Pilot Projects</a:t>
            </a:r>
            <a:endParaRPr lang="en-US" sz="2000" b="1" dirty="0"/>
          </a:p>
          <a:p>
            <a:r>
              <a:rPr lang="en-US" sz="2000" dirty="0" smtClean="0"/>
              <a:t>One completed </a:t>
            </a:r>
            <a:r>
              <a:rPr lang="en-US" sz="2000" dirty="0"/>
              <a:t>Pilot Project in Greenland, </a:t>
            </a:r>
            <a:r>
              <a:rPr lang="en-US" sz="2000" dirty="0" smtClean="0"/>
              <a:t>one in West Cork</a:t>
            </a:r>
          </a:p>
          <a:p>
            <a:r>
              <a:rPr lang="en-US" sz="2000" dirty="0" smtClean="0"/>
              <a:t>3 other PP’s  </a:t>
            </a:r>
            <a:r>
              <a:rPr lang="en-US" sz="2000" dirty="0"/>
              <a:t>in </a:t>
            </a:r>
            <a:r>
              <a:rPr lang="en-US" sz="2000" dirty="0" smtClean="0"/>
              <a:t>planning or progress  </a:t>
            </a:r>
            <a:r>
              <a:rPr lang="en-US" sz="2000" dirty="0"/>
              <a:t>in Clairemorris, Cork and Aran Islands. </a:t>
            </a:r>
            <a:endParaRPr lang="en-US" sz="2000" dirty="0" smtClean="0"/>
          </a:p>
          <a:p>
            <a:r>
              <a:rPr lang="en-US" sz="2000" dirty="0" smtClean="0"/>
              <a:t>At least two </a:t>
            </a:r>
            <a:r>
              <a:rPr lang="en-US" sz="2000" dirty="0"/>
              <a:t>more </a:t>
            </a:r>
            <a:r>
              <a:rPr lang="en-US" sz="2000" dirty="0" smtClean="0"/>
              <a:t>PP’s (in Sweden) to </a:t>
            </a:r>
            <a:r>
              <a:rPr lang="en-US" sz="2000" dirty="0"/>
              <a:t>be </a:t>
            </a:r>
            <a:r>
              <a:rPr lang="en-US" sz="2000" dirty="0" smtClean="0"/>
              <a:t>progressed</a:t>
            </a:r>
          </a:p>
          <a:p>
            <a:r>
              <a:rPr lang="en-US" sz="2000" dirty="0" smtClean="0"/>
              <a:t>Looking at way of evaluating in terms of `NEES criteria</a:t>
            </a:r>
          </a:p>
          <a:p>
            <a:pPr marL="0" indent="0">
              <a:buNone/>
            </a:pPr>
            <a:r>
              <a:rPr lang="en-US" sz="2000" b="1" dirty="0" smtClean="0"/>
              <a:t>WP6 Training and Support</a:t>
            </a:r>
            <a:endParaRPr lang="en-US" sz="2000" b="1" dirty="0"/>
          </a:p>
          <a:p>
            <a:r>
              <a:rPr lang="en-US" sz="2000" dirty="0" smtClean="0"/>
              <a:t>NEES </a:t>
            </a:r>
            <a:r>
              <a:rPr lang="en-US" sz="2000" dirty="0"/>
              <a:t>related training has been carried out by Clar ICH, </a:t>
            </a:r>
            <a:endParaRPr lang="en-US" sz="2000" dirty="0" smtClean="0"/>
          </a:p>
          <a:p>
            <a:r>
              <a:rPr lang="en-US" sz="2000" dirty="0" smtClean="0"/>
              <a:t>Proposals for Vocational Training Manual and Modules  in preparation</a:t>
            </a:r>
          </a:p>
          <a:p>
            <a:r>
              <a:rPr lang="en-US" sz="2000" dirty="0" smtClean="0"/>
              <a:t>University based CPD training </a:t>
            </a:r>
            <a:r>
              <a:rPr lang="en-US" sz="2000" dirty="0"/>
              <a:t>proposals </a:t>
            </a:r>
            <a:r>
              <a:rPr lang="en-US" sz="2000" dirty="0" smtClean="0"/>
              <a:t>in preparation </a:t>
            </a:r>
          </a:p>
          <a:p>
            <a:pPr marL="0" indent="0">
              <a:buNone/>
            </a:pPr>
            <a:r>
              <a:rPr lang="en-US" sz="2000" b="1" dirty="0" smtClean="0"/>
              <a:t>WP7 Dissemination and Awareness</a:t>
            </a:r>
            <a:endParaRPr lang="en-US" sz="2000" b="1" dirty="0"/>
          </a:p>
          <a:p>
            <a:r>
              <a:rPr lang="en-US" sz="2000" dirty="0"/>
              <a:t>Launch in Cork City, presentation in Scottish Parliament, APPG on Sustainable Construction, East Border Regions </a:t>
            </a:r>
            <a:r>
              <a:rPr lang="en-US" sz="2000" dirty="0" smtClean="0"/>
              <a:t>Conference., etc.</a:t>
            </a:r>
            <a:endParaRPr lang="en-US" sz="2000" dirty="0"/>
          </a:p>
          <a:p>
            <a:r>
              <a:rPr lang="en-US" sz="2000" dirty="0"/>
              <a:t>Significant </a:t>
            </a:r>
            <a:r>
              <a:rPr lang="en-US" sz="2000" dirty="0" smtClean="0"/>
              <a:t>number of web </a:t>
            </a:r>
            <a:r>
              <a:rPr lang="en-US" sz="2000" dirty="0"/>
              <a:t>site visits (89,000 to date) </a:t>
            </a:r>
          </a:p>
          <a:p>
            <a:r>
              <a:rPr lang="en-US" sz="2000" dirty="0"/>
              <a:t>Media coverage in newspapers, newsletters, blogs, etc. </a:t>
            </a:r>
          </a:p>
          <a:p>
            <a:r>
              <a:rPr lang="en-US" sz="2000" dirty="0"/>
              <a:t>Exhibitions at NPP Conference (Derry) and Cork EUSEW </a:t>
            </a:r>
            <a:r>
              <a:rPr lang="en-US" sz="2000" dirty="0" smtClean="0"/>
              <a:t>Seminar</a:t>
            </a:r>
            <a:endParaRPr lang="en-US" sz="20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xmlns="" val="32441463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5600"/>
            <a:ext cx="7543800" cy="457200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Main Future Actions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0" y="944880"/>
            <a:ext cx="8229600" cy="5236845"/>
          </a:xfrm>
        </p:spPr>
        <p:txBody>
          <a:bodyPr>
            <a:normAutofit fontScale="85000" lnSpcReduction="10000"/>
          </a:bodyPr>
          <a:lstStyle/>
          <a:p>
            <a:pPr marL="457200" indent="-457200">
              <a:buAutoNum type="arabicPeriod"/>
            </a:pPr>
            <a:r>
              <a:rPr lang="en-US" sz="2000" b="1" dirty="0" smtClean="0"/>
              <a:t>3</a:t>
            </a:r>
            <a:r>
              <a:rPr lang="en-US" sz="2000" b="1" baseline="30000" dirty="0" smtClean="0"/>
              <a:t>rd </a:t>
            </a:r>
            <a:r>
              <a:rPr lang="en-US" sz="2000" b="1" dirty="0" smtClean="0"/>
              <a:t>Call for Best Practices </a:t>
            </a:r>
            <a:r>
              <a:rPr lang="en-US" sz="2000" dirty="0" smtClean="0"/>
              <a:t>– identifying a broader range of products and services from all Partner regions</a:t>
            </a:r>
          </a:p>
          <a:p>
            <a:pPr marL="457200" indent="-457200">
              <a:buAutoNum type="arabicPeriod"/>
            </a:pPr>
            <a:r>
              <a:rPr lang="en-US" sz="2000" b="1" dirty="0" smtClean="0"/>
              <a:t>6</a:t>
            </a:r>
            <a:r>
              <a:rPr lang="en-US" sz="2000" b="1" baseline="30000" dirty="0" smtClean="0"/>
              <a:t>th</a:t>
            </a:r>
            <a:r>
              <a:rPr lang="en-US" sz="2000" b="1" dirty="0" smtClean="0"/>
              <a:t> Partners Meeting (Greenland) </a:t>
            </a:r>
            <a:r>
              <a:rPr lang="en-US" sz="2000" dirty="0" smtClean="0"/>
              <a:t>to focus on developing a definite NEES vocational training package</a:t>
            </a:r>
          </a:p>
          <a:p>
            <a:pPr marL="457200" indent="-457200">
              <a:buAutoNum type="arabicPeriod"/>
            </a:pPr>
            <a:r>
              <a:rPr lang="en-US" sz="2000" b="1" dirty="0" smtClean="0"/>
              <a:t>7</a:t>
            </a:r>
            <a:r>
              <a:rPr lang="en-US" sz="2000" b="1" baseline="30000" dirty="0" smtClean="0"/>
              <a:t>th</a:t>
            </a:r>
            <a:r>
              <a:rPr lang="en-US" sz="2000" b="1" dirty="0" smtClean="0"/>
              <a:t> Partners Meeting Edinburgh</a:t>
            </a:r>
          </a:p>
          <a:p>
            <a:pPr marL="457200" indent="-457200">
              <a:buFont typeface="Arial" pitchFamily="34" charset="0"/>
              <a:buAutoNum type="arabicPeriod"/>
            </a:pPr>
            <a:r>
              <a:rPr lang="en-US" sz="2000" b="1" dirty="0"/>
              <a:t>Formation of Local Focus Groups </a:t>
            </a:r>
            <a:r>
              <a:rPr lang="en-US" sz="2000" dirty="0"/>
              <a:t>to review progress and </a:t>
            </a:r>
            <a:r>
              <a:rPr lang="en-US" sz="2000" dirty="0" smtClean="0"/>
              <a:t>specifically </a:t>
            </a:r>
            <a:r>
              <a:rPr lang="en-US" sz="2000" dirty="0"/>
              <a:t>the viability and obstacles to deployment of Best Practices</a:t>
            </a:r>
          </a:p>
          <a:p>
            <a:pPr marL="457200" indent="-457200">
              <a:buAutoNum type="arabicPeriod"/>
            </a:pPr>
            <a:r>
              <a:rPr lang="en-US" sz="2000" b="1" dirty="0" smtClean="0"/>
              <a:t>Feasibility of Business Plans of Best Practices </a:t>
            </a:r>
            <a:r>
              <a:rPr lang="en-US" sz="2000" dirty="0" smtClean="0"/>
              <a:t>continuing progress</a:t>
            </a:r>
          </a:p>
          <a:p>
            <a:pPr marL="457200" indent="-457200">
              <a:buAutoNum type="arabicPeriod"/>
            </a:pPr>
            <a:r>
              <a:rPr lang="en-US" sz="2000" b="1" dirty="0" smtClean="0"/>
              <a:t>Pilot Projects </a:t>
            </a:r>
            <a:r>
              <a:rPr lang="en-US" sz="2000" dirty="0" smtClean="0"/>
              <a:t>– progress and information of those identified and at least 2 additional Pilot Projects.</a:t>
            </a:r>
          </a:p>
          <a:p>
            <a:pPr marL="457200" indent="-457200">
              <a:buAutoNum type="arabicPeriod"/>
            </a:pPr>
            <a:r>
              <a:rPr lang="en-US" sz="2000" b="1" dirty="0" smtClean="0"/>
              <a:t>Vocational Training </a:t>
            </a:r>
            <a:r>
              <a:rPr lang="en-US" sz="2000" b="1" dirty="0"/>
              <a:t> </a:t>
            </a:r>
            <a:r>
              <a:rPr lang="en-US" sz="2000" b="1" dirty="0" smtClean="0"/>
              <a:t>Development </a:t>
            </a:r>
            <a:r>
              <a:rPr lang="en-US" sz="2000" dirty="0" smtClean="0"/>
              <a:t>– commissioning of a Training Manual and vocational training modules aiming at Near Zero Energy Building standard based on the NEES criteria,  Best Practices</a:t>
            </a:r>
            <a:r>
              <a:rPr lang="en-US" sz="2000" dirty="0"/>
              <a:t> </a:t>
            </a:r>
            <a:r>
              <a:rPr lang="en-US" sz="2000" dirty="0" smtClean="0"/>
              <a:t>and Pilot Projects</a:t>
            </a:r>
          </a:p>
          <a:p>
            <a:pPr marL="457200" indent="-457200">
              <a:buAutoNum type="arabicPeriod"/>
            </a:pPr>
            <a:r>
              <a:rPr lang="en-US" sz="2000" b="1" dirty="0" smtClean="0"/>
              <a:t>Dissemination Strategy </a:t>
            </a:r>
            <a:r>
              <a:rPr lang="en-US" sz="2000" dirty="0" smtClean="0"/>
              <a:t>– Targeted </a:t>
            </a:r>
            <a:r>
              <a:rPr lang="en-US" sz="2000" dirty="0"/>
              <a:t>at the </a:t>
            </a:r>
            <a:r>
              <a:rPr lang="en-US" sz="2000" dirty="0" smtClean="0"/>
              <a:t>key clients,  </a:t>
            </a:r>
            <a:r>
              <a:rPr lang="en-US" sz="2000" dirty="0"/>
              <a:t>and </a:t>
            </a:r>
            <a:r>
              <a:rPr lang="en-US" sz="2000" dirty="0" smtClean="0"/>
              <a:t>stakeholders through Social Media and dissemination Events  </a:t>
            </a:r>
          </a:p>
          <a:p>
            <a:pPr marL="457200" indent="-457200">
              <a:buAutoNum type="arabicPeriod"/>
            </a:pPr>
            <a:r>
              <a:rPr lang="en-US" sz="2000" b="1" dirty="0" smtClean="0"/>
              <a:t>Public </a:t>
            </a:r>
            <a:r>
              <a:rPr lang="en-US" sz="2000" b="1" dirty="0"/>
              <a:t>Events </a:t>
            </a:r>
            <a:r>
              <a:rPr lang="en-US" sz="2000" dirty="0" smtClean="0"/>
              <a:t>- to </a:t>
            </a:r>
            <a:r>
              <a:rPr lang="en-US" sz="2000" dirty="0"/>
              <a:t>showcase Best Practices in every area, like this Energy Week Seminar, to raise awareness, promote best practices and awareness and mainstreaming of the </a:t>
            </a:r>
            <a:r>
              <a:rPr lang="en-US" sz="2000" dirty="0" smtClean="0"/>
              <a:t>approach, including a Final Network Conference in Brussels.</a:t>
            </a:r>
          </a:p>
          <a:p>
            <a:pPr marL="457200" indent="-457200">
              <a:buAutoNum type="arabicPeriod"/>
            </a:pPr>
            <a:r>
              <a:rPr lang="en-US" sz="2000" b="1" dirty="0" smtClean="0"/>
              <a:t>Follow-On Projects – </a:t>
            </a:r>
            <a:r>
              <a:rPr lang="en-US" sz="2000" dirty="0" smtClean="0"/>
              <a:t>to continue development of the NEES model.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2497652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ätverk">
  <a:themeElements>
    <a:clrScheme name="Nätve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ätverk">
      <a:majorFont>
        <a:latin typeface="Arial Unicode M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ätve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ätve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ätve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ätve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ätve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ätve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ätve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ätve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ätve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ätve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7003</TotalTime>
  <Words>931</Words>
  <Application>Microsoft Office PowerPoint</Application>
  <PresentationFormat>On-screen Show (4:3)</PresentationFormat>
  <Paragraphs>583</Paragraphs>
  <Slides>12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Nätverk</vt:lpstr>
      <vt:lpstr>Photo Editor Photo</vt:lpstr>
      <vt:lpstr>NEES Project Natural Energy Efficiency and Sustainability Progress to Date </vt:lpstr>
      <vt:lpstr>NEES Mission </vt:lpstr>
      <vt:lpstr>Slide 3</vt:lpstr>
      <vt:lpstr>NEES Objectives</vt:lpstr>
      <vt:lpstr> NEES 12 Steps (1) </vt:lpstr>
      <vt:lpstr>NEES 12 Steps (2) </vt:lpstr>
      <vt:lpstr>NEES progress to date (1)</vt:lpstr>
      <vt:lpstr>NEES progress to date (2)</vt:lpstr>
      <vt:lpstr>Main Future Actions</vt:lpstr>
      <vt:lpstr>Other Issues  </vt:lpstr>
      <vt:lpstr>Slide 11</vt:lpstr>
      <vt:lpstr>Thanks!</vt:lpstr>
    </vt:vector>
  </TitlesOfParts>
  <Company>NPP JPS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NPP 2007-2013</dc:title>
  <dc:subject>General Presentation</dc:subject>
  <dc:creator>Claire Matheson</dc:creator>
  <cp:lastModifiedBy>fitzanderin</cp:lastModifiedBy>
  <cp:revision>472</cp:revision>
  <dcterms:created xsi:type="dcterms:W3CDTF">2004-11-18T17:38:55Z</dcterms:created>
  <dcterms:modified xsi:type="dcterms:W3CDTF">2013-06-25T12:45:58Z</dcterms:modified>
</cp:coreProperties>
</file>