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79" r:id="rId4"/>
    <p:sldId id="280" r:id="rId5"/>
    <p:sldId id="281" r:id="rId6"/>
    <p:sldId id="283" r:id="rId7"/>
    <p:sldId id="259" r:id="rId8"/>
    <p:sldId id="268" r:id="rId9"/>
    <p:sldId id="278" r:id="rId10"/>
    <p:sldId id="261" r:id="rId11"/>
    <p:sldId id="262" r:id="rId12"/>
    <p:sldId id="274" r:id="rId13"/>
    <p:sldId id="275" r:id="rId14"/>
    <p:sldId id="277" r:id="rId15"/>
    <p:sldId id="264" r:id="rId16"/>
    <p:sldId id="265" r:id="rId17"/>
    <p:sldId id="270" r:id="rId18"/>
    <p:sldId id="273" r:id="rId19"/>
    <p:sldId id="263" r:id="rId20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3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3376-32D5-4E24-B9D6-11BE7F38C05B}" type="datetimeFigureOut">
              <a:rPr lang="da-DK" smtClean="0"/>
              <a:pPr/>
              <a:t>17-11-2012</a:t>
            </a:fld>
            <a:endParaRPr lang="da-DK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7F19-DE2C-4350-8691-09299097C77C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3376-32D5-4E24-B9D6-11BE7F38C05B}" type="datetimeFigureOut">
              <a:rPr lang="da-DK" smtClean="0"/>
              <a:pPr/>
              <a:t>17-11-2012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7F19-DE2C-4350-8691-09299097C77C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3376-32D5-4E24-B9D6-11BE7F38C05B}" type="datetimeFigureOut">
              <a:rPr lang="da-DK" smtClean="0"/>
              <a:pPr/>
              <a:t>17-11-2012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7F19-DE2C-4350-8691-09299097C77C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3376-32D5-4E24-B9D6-11BE7F38C05B}" type="datetimeFigureOut">
              <a:rPr lang="da-DK" smtClean="0"/>
              <a:pPr/>
              <a:t>17-11-2012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7F19-DE2C-4350-8691-09299097C77C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3376-32D5-4E24-B9D6-11BE7F38C05B}" type="datetimeFigureOut">
              <a:rPr lang="da-DK" smtClean="0"/>
              <a:pPr/>
              <a:t>17-11-2012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7F19-DE2C-4350-8691-09299097C77C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3376-32D5-4E24-B9D6-11BE7F38C05B}" type="datetimeFigureOut">
              <a:rPr lang="da-DK" smtClean="0"/>
              <a:pPr/>
              <a:t>17-11-2012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7F19-DE2C-4350-8691-09299097C77C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3376-32D5-4E24-B9D6-11BE7F38C05B}" type="datetimeFigureOut">
              <a:rPr lang="da-DK" smtClean="0"/>
              <a:pPr/>
              <a:t>17-11-2012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7F19-DE2C-4350-8691-09299097C77C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3376-32D5-4E24-B9D6-11BE7F38C05B}" type="datetimeFigureOut">
              <a:rPr lang="da-DK" smtClean="0"/>
              <a:pPr/>
              <a:t>17-11-2012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7F19-DE2C-4350-8691-09299097C77C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3376-32D5-4E24-B9D6-11BE7F38C05B}" type="datetimeFigureOut">
              <a:rPr lang="da-DK" smtClean="0"/>
              <a:pPr/>
              <a:t>17-11-2012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7F19-DE2C-4350-8691-09299097C77C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3376-32D5-4E24-B9D6-11BE7F38C05B}" type="datetimeFigureOut">
              <a:rPr lang="da-DK" smtClean="0"/>
              <a:pPr/>
              <a:t>17-11-2012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7F19-DE2C-4350-8691-09299097C77C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3376-32D5-4E24-B9D6-11BE7F38C05B}" type="datetimeFigureOut">
              <a:rPr lang="da-DK" smtClean="0"/>
              <a:pPr/>
              <a:t>17-11-2012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9E7F19-DE2C-4350-8691-09299097C77C}" type="slidenum">
              <a:rPr lang="da-DK" smtClean="0"/>
              <a:pPr/>
              <a:t>‹#›</a:t>
            </a:fld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C593376-32D5-4E24-B9D6-11BE7F38C05B}" type="datetimeFigureOut">
              <a:rPr lang="da-DK" smtClean="0"/>
              <a:pPr/>
              <a:t>17-11-2012</a:t>
            </a:fld>
            <a:endParaRPr lang="da-DK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9E7F19-DE2C-4350-8691-09299097C77C}" type="slidenum">
              <a:rPr lang="da-DK" smtClean="0"/>
              <a:pPr/>
              <a:t>‹#›</a:t>
            </a:fld>
            <a:endParaRPr lang="da-DK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a-DK" sz="6000" dirty="0" err="1" smtClean="0"/>
              <a:t>Progress</a:t>
            </a:r>
            <a:r>
              <a:rPr lang="da-DK" sz="6000" dirty="0" smtClean="0"/>
              <a:t> of WP6: Support and </a:t>
            </a:r>
            <a:r>
              <a:rPr lang="da-DK" sz="6000" dirty="0" err="1" smtClean="0"/>
              <a:t>Training</a:t>
            </a:r>
            <a:endParaRPr lang="da-D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64632"/>
            <a:ext cx="7854696" cy="1752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altLang="zh-CN" sz="2400" dirty="0" smtClean="0"/>
          </a:p>
          <a:p>
            <a:pPr>
              <a:lnSpc>
                <a:spcPct val="80000"/>
              </a:lnSpc>
            </a:pPr>
            <a:r>
              <a:rPr lang="en-US" altLang="zh-CN" sz="2400" dirty="0" smtClean="0"/>
              <a:t>Arctic Technology Center, </a:t>
            </a:r>
          </a:p>
          <a:p>
            <a:pPr>
              <a:lnSpc>
                <a:spcPct val="80000"/>
              </a:lnSpc>
            </a:pPr>
            <a:r>
              <a:rPr lang="en-US" altLang="zh-CN" sz="2400" dirty="0" smtClean="0"/>
              <a:t>Technical University of Denmark</a:t>
            </a:r>
          </a:p>
          <a:p>
            <a:pPr>
              <a:lnSpc>
                <a:spcPct val="80000"/>
              </a:lnSpc>
            </a:pPr>
            <a:r>
              <a:rPr lang="en-US" altLang="zh-CN" sz="2400" dirty="0" smtClean="0"/>
              <a:t>Nov. 17, 2012, New Castel, Co. Down, Northern Ireland</a:t>
            </a:r>
          </a:p>
          <a:p>
            <a:pPr>
              <a:lnSpc>
                <a:spcPct val="80000"/>
              </a:lnSpc>
            </a:pPr>
            <a:endParaRPr lang="en-US" altLang="zh-CN" sz="2800" dirty="0" smtClean="0"/>
          </a:p>
          <a:p>
            <a:endParaRPr lang="da-DK" dirty="0"/>
          </a:p>
        </p:txBody>
      </p:sp>
      <p:pic>
        <p:nvPicPr>
          <p:cNvPr id="4" name="Picture 7" descr="ArteklogoU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671" y="5805264"/>
            <a:ext cx="23987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805264"/>
            <a:ext cx="745248" cy="73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0" descr="NPP_logo_statemen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2449" y="5805264"/>
            <a:ext cx="2505655" cy="69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2800" dirty="0" err="1" smtClean="0">
                <a:latin typeface="Verdana" pitchFamily="34" charset="0"/>
              </a:rPr>
              <a:t>Training</a:t>
            </a:r>
            <a:r>
              <a:rPr lang="da-DK" sz="2800" dirty="0" smtClean="0">
                <a:latin typeface="Verdana" pitchFamily="34" charset="0"/>
              </a:rPr>
              <a:t> </a:t>
            </a:r>
            <a:r>
              <a:rPr lang="da-DK" sz="2800" dirty="0" err="1" smtClean="0">
                <a:latin typeface="Verdana" pitchFamily="34" charset="0"/>
              </a:rPr>
              <a:t>Template</a:t>
            </a:r>
            <a:endParaRPr lang="da-DK" sz="2800" dirty="0"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ARTEK will finish the template</a:t>
            </a:r>
          </a:p>
          <a:p>
            <a:endParaRPr lang="en-US" dirty="0" smtClean="0"/>
          </a:p>
          <a:p>
            <a:r>
              <a:rPr lang="en-US" dirty="0" smtClean="0"/>
              <a:t>Each partner will fill in information according to different BPs (Best practice), CSs (case study), DPs (demonstration project) from different NPP regions.</a:t>
            </a:r>
            <a:endParaRPr lang="da-DK" dirty="0" smtClean="0"/>
          </a:p>
        </p:txBody>
      </p:sp>
      <p:pic>
        <p:nvPicPr>
          <p:cNvPr id="6" name="Picture 7" descr="ArteklogoU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671" y="5805264"/>
            <a:ext cx="23987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805264"/>
            <a:ext cx="745248" cy="73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 descr="NPP_logo_statemen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2449" y="5805264"/>
            <a:ext cx="2505655" cy="69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Verdana" pitchFamily="34" charset="0"/>
              </a:rPr>
              <a:t>Module A: Technical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51520" y="1196752"/>
          <a:ext cx="8712969" cy="5491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28193"/>
                <a:gridCol w="2512631"/>
                <a:gridCol w="3536041"/>
                <a:gridCol w="936104"/>
              </a:tblGrid>
              <a:tr h="370840">
                <a:tc>
                  <a:txBody>
                    <a:bodyPr/>
                    <a:lstStyle/>
                    <a:p>
                      <a:endParaRPr lang="da-DK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a-DK" sz="1400" dirty="0" err="1" smtClean="0"/>
                        <a:t>Content</a:t>
                      </a:r>
                      <a:endParaRPr lang="da-DK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400" dirty="0" err="1" smtClean="0"/>
                        <a:t>Duration</a:t>
                      </a:r>
                      <a:endParaRPr lang="da-DK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Theoretical introduction</a:t>
                      </a:r>
                      <a:endParaRPr lang="da-DK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Basic knowledge about climate change, energy efficiency in buildings, energy assessment, benefits of low energy buildings, environmental impact, LCA, etc. </a:t>
                      </a:r>
                      <a:endParaRPr lang="da-DK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2 -3 hrs</a:t>
                      </a:r>
                      <a:endParaRPr lang="da-DK" sz="1400" dirty="0"/>
                    </a:p>
                  </a:txBody>
                  <a:tcPr/>
                </a:tc>
              </a:tr>
              <a:tr h="1705952">
                <a:tc rowSpan="2">
                  <a:txBody>
                    <a:bodyPr/>
                    <a:lstStyle/>
                    <a:p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NEES Best Practices</a:t>
                      </a:r>
                      <a:endParaRPr lang="da-D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Technical data and product performance (to be provided by producers)</a:t>
                      </a:r>
                      <a:endParaRPr kumimoji="0" lang="da-DK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da-D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LCA assessment</a:t>
                      </a:r>
                      <a:endParaRPr kumimoji="0" lang="da-DK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U-value</a:t>
                      </a:r>
                      <a:endParaRPr kumimoji="0" lang="da-DK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Airtightness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da-DK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Environmental issues (ex. Embodied energy, CO</a:t>
                      </a:r>
                      <a:r>
                        <a:rPr kumimoji="0" lang="en-US" sz="1400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emissions, etc.)</a:t>
                      </a:r>
                      <a:endParaRPr kumimoji="0" lang="da-DK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Fire safety</a:t>
                      </a:r>
                      <a:endParaRPr kumimoji="0" lang="da-DK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Acoustical comfort</a:t>
                      </a:r>
                      <a:endParaRPr kumimoji="0" lang="da-DK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Maintenance requirement</a:t>
                      </a:r>
                      <a:endParaRPr kumimoji="0" lang="da-DK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da-DK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0" lang="en-US" sz="14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6 -10 hrs</a:t>
                      </a:r>
                      <a:endParaRPr kumimoji="0" lang="da-DK" sz="140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347792">
                <a:tc v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Samples to show in class (to be provided by producers)</a:t>
                      </a:r>
                      <a:endParaRPr kumimoji="0" lang="da-DK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Case Studies (to be provided by producers)</a:t>
                      </a:r>
                      <a:endParaRPr kumimoji="0" lang="da-DK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How to install (installers’ manual) (texts, technical drawings, drawings of details, pictures and videos, to be provided by the producers) </a:t>
                      </a:r>
                      <a:endParaRPr kumimoji="0" lang="da-DK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Why is it applicable in NPP regions? </a:t>
                      </a:r>
                      <a:endParaRPr kumimoji="0" lang="da-DK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Transferability (WP4)</a:t>
                      </a:r>
                      <a:endParaRPr kumimoji="0" lang="da-DK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da-DK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Demonstration Project</a:t>
                      </a:r>
                      <a:endParaRPr kumimoji="0" lang="da-DK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Videos showing the construction process, details, technical drawings, drawing of details, pictures, energy efficiency evaluation before and after retrofitting</a:t>
                      </a:r>
                      <a:endParaRPr kumimoji="0" lang="da-DK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3 -5 hrs</a:t>
                      </a:r>
                      <a:endParaRPr kumimoji="0" lang="da-DK" sz="140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Verdana" pitchFamily="34" charset="0"/>
              </a:rPr>
              <a:t>Theoretical 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r>
              <a:rPr lang="da-DK" dirty="0" smtClean="0"/>
              <a:t>Simple </a:t>
            </a:r>
            <a:r>
              <a:rPr lang="da-DK" dirty="0" err="1" smtClean="0"/>
              <a:t>introduction</a:t>
            </a:r>
            <a:r>
              <a:rPr lang="da-DK" dirty="0" smtClean="0"/>
              <a:t> </a:t>
            </a:r>
            <a:endParaRPr lang="da-DK" altLang="zh-CN" dirty="0" smtClean="0"/>
          </a:p>
          <a:p>
            <a:r>
              <a:rPr lang="da-DK" dirty="0" err="1" smtClean="0"/>
              <a:t>Necessary</a:t>
            </a:r>
            <a:r>
              <a:rPr lang="da-DK" dirty="0" smtClean="0"/>
              <a:t> for private house </a:t>
            </a:r>
            <a:r>
              <a:rPr lang="da-DK" dirty="0" err="1" smtClean="0"/>
              <a:t>owners</a:t>
            </a:r>
            <a:r>
              <a:rPr lang="da-DK" dirty="0" smtClean="0"/>
              <a:t>, but </a:t>
            </a:r>
            <a:r>
              <a:rPr lang="da-DK" dirty="0" err="1" smtClean="0"/>
              <a:t>will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determined</a:t>
            </a:r>
            <a:r>
              <a:rPr lang="da-DK" dirty="0" smtClean="0"/>
              <a:t> by the </a:t>
            </a:r>
            <a:r>
              <a:rPr lang="da-DK" dirty="0" err="1" smtClean="0"/>
              <a:t>survey</a:t>
            </a:r>
            <a:r>
              <a:rPr lang="da-DK" dirty="0" smtClean="0"/>
              <a:t> </a:t>
            </a:r>
            <a:r>
              <a:rPr lang="da-DK" dirty="0" err="1" smtClean="0"/>
              <a:t>result</a:t>
            </a:r>
            <a:endParaRPr lang="da-DK" dirty="0"/>
          </a:p>
        </p:txBody>
      </p:sp>
      <p:pic>
        <p:nvPicPr>
          <p:cNvPr id="6" name="Picture 7" descr="ArteklogoU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671" y="5805264"/>
            <a:ext cx="23987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805264"/>
            <a:ext cx="745248" cy="73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 descr="NPP_logo_statemen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2449" y="5805264"/>
            <a:ext cx="2505655" cy="69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8229600" cy="810344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latin typeface="Verdana" pitchFamily="34" charset="0"/>
              </a:rPr>
              <a:t/>
            </a:r>
            <a:br>
              <a:rPr lang="en-US" sz="2800" dirty="0" smtClean="0">
                <a:latin typeface="Verdana" pitchFamily="34" charset="0"/>
              </a:rPr>
            </a:br>
            <a:r>
              <a:rPr lang="en-US" sz="2800" dirty="0" smtClean="0">
                <a:latin typeface="Verdana" pitchFamily="34" charset="0"/>
              </a:rPr>
              <a:t/>
            </a:r>
            <a:br>
              <a:rPr lang="en-US" sz="2800" dirty="0" smtClean="0">
                <a:latin typeface="Verdana" pitchFamily="34" charset="0"/>
              </a:rPr>
            </a:br>
            <a:r>
              <a:rPr lang="en-US" sz="2800" dirty="0" smtClean="0">
                <a:latin typeface="Verdana" pitchFamily="34" charset="0"/>
              </a:rPr>
              <a:t/>
            </a:r>
            <a:br>
              <a:rPr lang="en-US" sz="2800" dirty="0" smtClean="0">
                <a:latin typeface="Verdana" pitchFamily="34" charset="0"/>
              </a:rPr>
            </a:br>
            <a:r>
              <a:rPr lang="en-US" sz="2800" dirty="0" smtClean="0">
                <a:latin typeface="Verdana" pitchFamily="34" charset="0"/>
              </a:rPr>
              <a:t/>
            </a:r>
            <a:br>
              <a:rPr lang="en-US" sz="2800" dirty="0" smtClean="0">
                <a:latin typeface="Verdana" pitchFamily="34" charset="0"/>
              </a:rPr>
            </a:br>
            <a:r>
              <a:rPr lang="en-US" sz="2800" dirty="0" smtClean="0">
                <a:latin typeface="Verdana" pitchFamily="34" charset="0"/>
              </a:rPr>
              <a:t/>
            </a:r>
            <a:br>
              <a:rPr lang="en-US" sz="2800" dirty="0" smtClean="0">
                <a:latin typeface="Verdana" pitchFamily="34" charset="0"/>
              </a:rPr>
            </a:br>
            <a:r>
              <a:rPr lang="en-US" sz="2800" dirty="0" smtClean="0">
                <a:latin typeface="Verdana" pitchFamily="34" charset="0"/>
              </a:rPr>
              <a:t/>
            </a:r>
            <a:br>
              <a:rPr lang="en-US" sz="2800" dirty="0" smtClean="0">
                <a:latin typeface="Verdana" pitchFamily="34" charset="0"/>
              </a:rPr>
            </a:br>
            <a:r>
              <a:rPr lang="en-US" sz="2800" dirty="0" smtClean="0">
                <a:latin typeface="Verdana" pitchFamily="34" charset="0"/>
              </a:rPr>
              <a:t/>
            </a:r>
            <a:br>
              <a:rPr lang="en-US" sz="2800" dirty="0" smtClean="0">
                <a:latin typeface="Verdana" pitchFamily="34" charset="0"/>
              </a:rPr>
            </a:br>
            <a:r>
              <a:rPr lang="en-US" sz="2800" dirty="0" smtClean="0">
                <a:latin typeface="Verdana" pitchFamily="34" charset="0"/>
              </a:rPr>
              <a:t>NEES Best Practices</a:t>
            </a:r>
            <a:r>
              <a:rPr lang="da-DK" sz="2800" dirty="0" smtClean="0"/>
              <a:t/>
            </a:r>
            <a:br>
              <a:rPr lang="da-DK" sz="2800" dirty="0" smtClean="0"/>
            </a:br>
            <a:endParaRPr lang="en-US" sz="2800" dirty="0" smtClean="0"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r>
              <a:rPr lang="en-US" sz="2800" dirty="0" smtClean="0"/>
              <a:t>Case studies (to make the course more interesting and </a:t>
            </a:r>
            <a:r>
              <a:rPr lang="en-US" sz="2800" dirty="0" smtClean="0"/>
              <a:t>inductive)</a:t>
            </a:r>
            <a:endParaRPr lang="en-US" sz="2800" dirty="0" smtClean="0"/>
          </a:p>
          <a:p>
            <a:r>
              <a:rPr lang="en-US" sz="2800" dirty="0" smtClean="0"/>
              <a:t>Samples to show in class </a:t>
            </a:r>
          </a:p>
          <a:p>
            <a:r>
              <a:rPr lang="en-US" sz="2800" dirty="0" smtClean="0"/>
              <a:t>Technical data and product performance</a:t>
            </a:r>
          </a:p>
          <a:p>
            <a:r>
              <a:rPr lang="en-US" sz="2800" dirty="0" smtClean="0"/>
              <a:t>How to install (installers’ manual) (texts, technical drawings, drawings of details, pictures and videos</a:t>
            </a:r>
          </a:p>
          <a:p>
            <a:pPr lvl="0"/>
            <a:r>
              <a:rPr lang="en-US" sz="2800" dirty="0" smtClean="0"/>
              <a:t>Why is it applicable in NPP regions? </a:t>
            </a:r>
            <a:endParaRPr lang="da-DK" sz="2800" dirty="0" smtClean="0"/>
          </a:p>
          <a:p>
            <a:endParaRPr lang="en-US" sz="2800" dirty="0" smtClean="0"/>
          </a:p>
          <a:p>
            <a:endParaRPr lang="da-DK" dirty="0"/>
          </a:p>
        </p:txBody>
      </p:sp>
      <p:pic>
        <p:nvPicPr>
          <p:cNvPr id="6" name="Picture 7" descr="ArteklogoU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671" y="5805264"/>
            <a:ext cx="23987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805264"/>
            <a:ext cx="745248" cy="73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 descr="NPP_logo_statemen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2449" y="5805264"/>
            <a:ext cx="2505655" cy="69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8229600" cy="810344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latin typeface="Verdana" pitchFamily="34" charset="0"/>
              </a:rPr>
              <a:t/>
            </a:r>
            <a:br>
              <a:rPr lang="en-US" sz="2800" dirty="0" smtClean="0">
                <a:latin typeface="Verdana" pitchFamily="34" charset="0"/>
              </a:rPr>
            </a:br>
            <a:r>
              <a:rPr lang="en-US" sz="2800" dirty="0" smtClean="0">
                <a:latin typeface="Verdana" pitchFamily="34" charset="0"/>
              </a:rPr>
              <a:t/>
            </a:r>
            <a:br>
              <a:rPr lang="en-US" sz="2800" dirty="0" smtClean="0">
                <a:latin typeface="Verdana" pitchFamily="34" charset="0"/>
              </a:rPr>
            </a:br>
            <a:r>
              <a:rPr lang="en-US" sz="2800" dirty="0" smtClean="0">
                <a:latin typeface="Verdana" pitchFamily="34" charset="0"/>
              </a:rPr>
              <a:t/>
            </a:r>
            <a:br>
              <a:rPr lang="en-US" sz="2800" dirty="0" smtClean="0">
                <a:latin typeface="Verdana" pitchFamily="34" charset="0"/>
              </a:rPr>
            </a:br>
            <a:r>
              <a:rPr lang="en-US" sz="2800" dirty="0" smtClean="0">
                <a:latin typeface="Verdana" pitchFamily="34" charset="0"/>
              </a:rPr>
              <a:t/>
            </a:r>
            <a:br>
              <a:rPr lang="en-US" sz="2800" dirty="0" smtClean="0">
                <a:latin typeface="Verdana" pitchFamily="34" charset="0"/>
              </a:rPr>
            </a:br>
            <a:r>
              <a:rPr lang="en-US" sz="2800" dirty="0" smtClean="0">
                <a:latin typeface="Verdana" pitchFamily="34" charset="0"/>
              </a:rPr>
              <a:t/>
            </a:r>
            <a:br>
              <a:rPr lang="en-US" sz="2800" dirty="0" smtClean="0">
                <a:latin typeface="Verdana" pitchFamily="34" charset="0"/>
              </a:rPr>
            </a:br>
            <a:r>
              <a:rPr lang="en-US" sz="2800" dirty="0" smtClean="0">
                <a:latin typeface="Verdana" pitchFamily="34" charset="0"/>
              </a:rPr>
              <a:t/>
            </a:r>
            <a:br>
              <a:rPr lang="en-US" sz="2800" dirty="0" smtClean="0">
                <a:latin typeface="Verdana" pitchFamily="34" charset="0"/>
              </a:rPr>
            </a:br>
            <a:r>
              <a:rPr lang="en-US" sz="2800" dirty="0" smtClean="0">
                <a:latin typeface="Verdana" pitchFamily="34" charset="0"/>
              </a:rPr>
              <a:t/>
            </a:r>
            <a:br>
              <a:rPr lang="en-US" sz="2800" dirty="0" smtClean="0">
                <a:latin typeface="Verdana" pitchFamily="34" charset="0"/>
              </a:rPr>
            </a:br>
            <a:r>
              <a:rPr lang="en-US" sz="2800" dirty="0" smtClean="0">
                <a:latin typeface="Verdana" pitchFamily="34" charset="0"/>
              </a:rPr>
              <a:t>NEES Demonstration Projects</a:t>
            </a:r>
            <a:r>
              <a:rPr lang="da-DK" sz="2800" dirty="0" smtClean="0"/>
              <a:t/>
            </a:r>
            <a:br>
              <a:rPr lang="da-DK" sz="2800" dirty="0" smtClean="0"/>
            </a:br>
            <a:endParaRPr lang="en-US" sz="2800" dirty="0" smtClean="0"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r>
              <a:rPr lang="en-US" sz="2800" dirty="0" smtClean="0"/>
              <a:t>Videos showing the construction process, details</a:t>
            </a:r>
          </a:p>
          <a:p>
            <a:r>
              <a:rPr lang="en-US" sz="2800" dirty="0" smtClean="0"/>
              <a:t>Technical drawings</a:t>
            </a:r>
          </a:p>
          <a:p>
            <a:r>
              <a:rPr lang="en-US" sz="2800" dirty="0" smtClean="0"/>
              <a:t>Drawing of details, pictures</a:t>
            </a:r>
          </a:p>
          <a:p>
            <a:r>
              <a:rPr lang="en-US" sz="2800" dirty="0" smtClean="0"/>
              <a:t>Energy efficiency evaluation before and after retrofitting</a:t>
            </a:r>
            <a:endParaRPr lang="da-DK" sz="2800" dirty="0" smtClean="0"/>
          </a:p>
          <a:p>
            <a:endParaRPr lang="en-US" sz="2800" dirty="0" smtClean="0"/>
          </a:p>
          <a:p>
            <a:endParaRPr lang="da-DK" dirty="0"/>
          </a:p>
        </p:txBody>
      </p:sp>
      <p:pic>
        <p:nvPicPr>
          <p:cNvPr id="6" name="Picture 7" descr="ArteklogoU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671" y="5805264"/>
            <a:ext cx="23987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805264"/>
            <a:ext cx="745248" cy="73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 descr="NPP_logo_statemen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2449" y="5805264"/>
            <a:ext cx="2505655" cy="69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Verdana" pitchFamily="34" charset="0"/>
              </a:rPr>
              <a:t>Module B: Business issues</a:t>
            </a:r>
            <a:endParaRPr lang="da-DK" sz="2800" dirty="0"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800" dirty="0" smtClean="0">
                <a:solidFill>
                  <a:schemeClr val="dk1"/>
                </a:solidFill>
              </a:rPr>
              <a:t>Target group: NEES Best Practice providers</a:t>
            </a:r>
          </a:p>
          <a:p>
            <a:endParaRPr lang="en-GB" sz="2800" dirty="0" smtClean="0">
              <a:solidFill>
                <a:schemeClr val="dk1"/>
              </a:solidFill>
            </a:endParaRPr>
          </a:p>
          <a:p>
            <a:r>
              <a:rPr lang="en-GB" sz="2800" dirty="0" smtClean="0">
                <a:solidFill>
                  <a:schemeClr val="dk1"/>
                </a:solidFill>
              </a:rPr>
              <a:t>Business planning, marketing, etc.</a:t>
            </a:r>
            <a:endParaRPr lang="da-DK" sz="2800" dirty="0" smtClean="0"/>
          </a:p>
          <a:p>
            <a:endParaRPr lang="en-US" dirty="0" smtClean="0"/>
          </a:p>
          <a:p>
            <a:r>
              <a:rPr lang="en-US" dirty="0" smtClean="0"/>
              <a:t>Provide advices for the trainees to know how to promote their products and services inside and outside the NPP region.</a:t>
            </a:r>
          </a:p>
          <a:p>
            <a:endParaRPr lang="en-US" dirty="0" smtClean="0"/>
          </a:p>
          <a:p>
            <a:r>
              <a:rPr lang="en-US" dirty="0" smtClean="0"/>
              <a:t>To be combined with U of Ulster Marketing Model?</a:t>
            </a:r>
          </a:p>
          <a:p>
            <a:endParaRPr lang="en-US" dirty="0" smtClean="0"/>
          </a:p>
          <a:p>
            <a:r>
              <a:rPr lang="en-US" i="1" dirty="0" smtClean="0"/>
              <a:t>Duration: 1 -3 hrs</a:t>
            </a:r>
            <a:endParaRPr lang="da-DK" dirty="0" smtClean="0"/>
          </a:p>
          <a:p>
            <a:endParaRPr lang="da-DK" dirty="0" smtClean="0"/>
          </a:p>
        </p:txBody>
      </p:sp>
      <p:pic>
        <p:nvPicPr>
          <p:cNvPr id="6" name="Picture 7" descr="ArteklogoU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671" y="5805264"/>
            <a:ext cx="23987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805264"/>
            <a:ext cx="745248" cy="73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 descr="NPP_logo_statemen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2449" y="5805264"/>
            <a:ext cx="2505655" cy="69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Verdana" pitchFamily="34" charset="0"/>
              </a:rPr>
              <a:t>Module C: Social issues</a:t>
            </a:r>
            <a:endParaRPr lang="da-DK" sz="2800" dirty="0" smtClean="0"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chemeClr val="dk1"/>
                </a:solidFill>
              </a:rPr>
              <a:t>Fuel poverty, affordability, consultation and participation of social enterprise, etc.</a:t>
            </a:r>
            <a:endParaRPr lang="da-DK" sz="2800" dirty="0" smtClean="0"/>
          </a:p>
          <a:p>
            <a:endParaRPr lang="en-US" dirty="0" smtClean="0"/>
          </a:p>
          <a:p>
            <a:r>
              <a:rPr lang="en-US" dirty="0" smtClean="0"/>
              <a:t>For the trainees to convince their clients and local municipalities</a:t>
            </a:r>
          </a:p>
          <a:p>
            <a:endParaRPr lang="en-US" dirty="0" smtClean="0"/>
          </a:p>
          <a:p>
            <a:r>
              <a:rPr lang="en-US" i="1" dirty="0" smtClean="0"/>
              <a:t>Duration: 1 -3 hrs</a:t>
            </a:r>
            <a:endParaRPr lang="da-DK" dirty="0" smtClean="0"/>
          </a:p>
          <a:p>
            <a:endParaRPr lang="da-DK" dirty="0"/>
          </a:p>
        </p:txBody>
      </p:sp>
      <p:pic>
        <p:nvPicPr>
          <p:cNvPr id="6" name="Picture 7" descr="ArteklogoU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671" y="5805264"/>
            <a:ext cx="23987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805264"/>
            <a:ext cx="745248" cy="73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 descr="NPP_logo_statemen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2449" y="5805264"/>
            <a:ext cx="2505655" cy="69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Verdana" pitchFamily="34" charset="0"/>
              </a:rPr>
              <a:t>Training exchange &amp; partner meeting in Greenland in Aug. 2013</a:t>
            </a:r>
            <a:endParaRPr lang="da-DK" sz="2800" dirty="0" smtClean="0"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00" dirty="0" err="1" smtClean="0"/>
              <a:t>After</a:t>
            </a:r>
            <a:r>
              <a:rPr lang="da-DK" sz="2800" dirty="0" smtClean="0"/>
              <a:t> </a:t>
            </a:r>
            <a:r>
              <a:rPr lang="da-DK" sz="2800" dirty="0" err="1" smtClean="0"/>
              <a:t>filling</a:t>
            </a:r>
            <a:r>
              <a:rPr lang="da-DK" sz="2800" dirty="0" smtClean="0"/>
              <a:t> in information </a:t>
            </a:r>
            <a:r>
              <a:rPr lang="da-DK" sz="2800" dirty="0" err="1" smtClean="0"/>
              <a:t>respectively</a:t>
            </a:r>
            <a:r>
              <a:rPr lang="da-DK" sz="2800" dirty="0" smtClean="0"/>
              <a:t>, partners </a:t>
            </a:r>
            <a:r>
              <a:rPr lang="da-DK" sz="2800" dirty="0" err="1" smtClean="0"/>
              <a:t>discuss</a:t>
            </a:r>
            <a:r>
              <a:rPr lang="da-DK" sz="2800" dirty="0" smtClean="0"/>
              <a:t> </a:t>
            </a:r>
            <a:r>
              <a:rPr lang="da-DK" sz="2800" dirty="0" err="1" smtClean="0"/>
              <a:t>about</a:t>
            </a:r>
            <a:r>
              <a:rPr lang="da-DK" sz="2800" dirty="0" smtClean="0"/>
              <a:t> the </a:t>
            </a:r>
            <a:r>
              <a:rPr lang="da-DK" sz="2800" dirty="0" err="1" smtClean="0"/>
              <a:t>training</a:t>
            </a:r>
            <a:r>
              <a:rPr lang="da-DK" sz="2800" dirty="0" smtClean="0"/>
              <a:t> </a:t>
            </a:r>
            <a:r>
              <a:rPr lang="da-DK" sz="2800" dirty="0" err="1" smtClean="0"/>
              <a:t>template</a:t>
            </a:r>
            <a:endParaRPr lang="da-DK" sz="2800" dirty="0" smtClean="0"/>
          </a:p>
          <a:p>
            <a:endParaRPr lang="da-DK" sz="2800" dirty="0" smtClean="0"/>
          </a:p>
          <a:p>
            <a:r>
              <a:rPr lang="da-DK" sz="2800" dirty="0" smtClean="0"/>
              <a:t>The </a:t>
            </a:r>
            <a:r>
              <a:rPr lang="da-DK" sz="2800" dirty="0" err="1" smtClean="0"/>
              <a:t>best</a:t>
            </a:r>
            <a:r>
              <a:rPr lang="da-DK" sz="2800" dirty="0" smtClean="0"/>
              <a:t> </a:t>
            </a:r>
            <a:r>
              <a:rPr lang="da-DK" sz="2800" dirty="0" err="1" smtClean="0"/>
              <a:t>season</a:t>
            </a:r>
            <a:r>
              <a:rPr lang="da-DK" sz="2800" dirty="0" smtClean="0"/>
              <a:t> in Greenland, </a:t>
            </a:r>
            <a:r>
              <a:rPr lang="da-DK" sz="2800" dirty="0" err="1" smtClean="0"/>
              <a:t>welcome</a:t>
            </a:r>
            <a:r>
              <a:rPr lang="da-DK" sz="2800" dirty="0" smtClean="0"/>
              <a:t>!!!</a:t>
            </a:r>
            <a:endParaRPr lang="da-DK" sz="2800" dirty="0"/>
          </a:p>
        </p:txBody>
      </p:sp>
      <p:pic>
        <p:nvPicPr>
          <p:cNvPr id="6" name="Picture 7" descr="ArteklogoU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671" y="5805264"/>
            <a:ext cx="23987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805264"/>
            <a:ext cx="745248" cy="73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 descr="NPP_logo_statemen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2449" y="5805264"/>
            <a:ext cx="2505655" cy="69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2800" dirty="0" smtClean="0">
                <a:latin typeface="Verdana" pitchFamily="34" charset="0"/>
              </a:rPr>
              <a:t>Support</a:t>
            </a:r>
            <a:endParaRPr lang="da-DK" sz="2800" dirty="0"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help the producers, installers and service bodies, and to the end users of the products and services</a:t>
            </a:r>
          </a:p>
          <a:p>
            <a:r>
              <a:rPr lang="en-US" dirty="0" smtClean="0"/>
              <a:t>To facilitate the application of NEES technologies inside and outside the NPP region. </a:t>
            </a:r>
          </a:p>
          <a:p>
            <a:r>
              <a:rPr lang="en-US" dirty="0" smtClean="0"/>
              <a:t>Support will be done through NEES website and database.</a:t>
            </a:r>
          </a:p>
          <a:p>
            <a:endParaRPr lang="da-DK" dirty="0"/>
          </a:p>
        </p:txBody>
      </p:sp>
      <p:pic>
        <p:nvPicPr>
          <p:cNvPr id="6" name="Picture 7" descr="ArteklogoU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671" y="5805264"/>
            <a:ext cx="23987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805264"/>
            <a:ext cx="745248" cy="73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 descr="NPP_logo_statemen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2449" y="5805264"/>
            <a:ext cx="2505655" cy="69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ew 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da-DK" sz="2800" dirty="0"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2468880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600" dirty="0" smtClean="0">
                <a:solidFill>
                  <a:schemeClr val="bg1"/>
                </a:solidFill>
              </a:rPr>
              <a:t>Thanks!</a:t>
            </a:r>
            <a:endParaRPr lang="da-DK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Autofit/>
          </a:bodyPr>
          <a:lstStyle/>
          <a:p>
            <a:r>
              <a:rPr lang="da-DK" sz="2800" dirty="0" smtClean="0">
                <a:latin typeface="Verdana" pitchFamily="34" charset="0"/>
              </a:rPr>
              <a:t>The </a:t>
            </a:r>
            <a:r>
              <a:rPr lang="da-DK" sz="2800" dirty="0" err="1" smtClean="0">
                <a:latin typeface="Verdana" pitchFamily="34" charset="0"/>
              </a:rPr>
              <a:t>Aim</a:t>
            </a:r>
            <a:r>
              <a:rPr lang="da-DK" sz="2800" dirty="0" smtClean="0">
                <a:latin typeface="Verdana" pitchFamily="34" charset="0"/>
              </a:rPr>
              <a:t> of </a:t>
            </a:r>
            <a:r>
              <a:rPr lang="da-DK" sz="2800" dirty="0" err="1" smtClean="0">
                <a:latin typeface="Verdana" pitchFamily="34" charset="0"/>
              </a:rPr>
              <a:t>Training</a:t>
            </a:r>
            <a:endParaRPr lang="da-DK" sz="2800" dirty="0"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transfer knowledge and skills of NEES Best Practices to different NPP regions</a:t>
            </a:r>
          </a:p>
          <a:p>
            <a:r>
              <a:rPr lang="en-US" dirty="0" smtClean="0"/>
              <a:t>To provide accredited training modules</a:t>
            </a:r>
          </a:p>
          <a:p>
            <a:r>
              <a:rPr lang="en-US" dirty="0" smtClean="0"/>
              <a:t>Target groups: </a:t>
            </a:r>
            <a:r>
              <a:rPr lang="en-US" b="1" dirty="0" smtClean="0"/>
              <a:t>producers, installers, housing associations, municipalities and private owners</a:t>
            </a:r>
          </a:p>
          <a:p>
            <a:endParaRPr lang="da-DK" b="1" dirty="0"/>
          </a:p>
        </p:txBody>
      </p:sp>
      <p:pic>
        <p:nvPicPr>
          <p:cNvPr id="6" name="Picture 7" descr="ArteklogoU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671" y="5805264"/>
            <a:ext cx="23987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805264"/>
            <a:ext cx="745248" cy="73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 descr="NPP_logo_statemen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2449" y="5805264"/>
            <a:ext cx="2505655" cy="69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854968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Verdana" pitchFamily="34" charset="0"/>
              </a:rPr>
              <a:t>Process of Training Development</a:t>
            </a:r>
            <a:endParaRPr lang="da-DK" sz="2800" dirty="0" smtClean="0">
              <a:latin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99792" y="920914"/>
            <a:ext cx="2088232" cy="70788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Training template design </a:t>
            </a:r>
            <a:endParaRPr lang="da-DK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076056" y="920914"/>
            <a:ext cx="3024336" cy="70788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Partners fill in local information respectively</a:t>
            </a:r>
            <a:endParaRPr lang="da-DK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076056" y="2420888"/>
            <a:ext cx="3024336" cy="101566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ARTEK will organize all the information </a:t>
            </a:r>
            <a:r>
              <a:rPr lang="en-US" sz="2000" dirty="0" smtClean="0"/>
              <a:t>and the final training modules</a:t>
            </a:r>
            <a:endParaRPr lang="da-DK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475656" y="2577098"/>
            <a:ext cx="3096344" cy="70788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a-DK" altLang="zh-CN" sz="2000" dirty="0" err="1" smtClean="0"/>
              <a:t>Get</a:t>
            </a:r>
            <a:r>
              <a:rPr lang="da-DK" altLang="zh-CN" sz="2000" dirty="0" smtClean="0"/>
              <a:t> the </a:t>
            </a:r>
            <a:r>
              <a:rPr lang="da-DK" altLang="zh-CN" sz="2000" dirty="0" err="1" smtClean="0"/>
              <a:t>training</a:t>
            </a:r>
            <a:r>
              <a:rPr lang="da-DK" altLang="zh-CN" sz="2000" dirty="0" smtClean="0"/>
              <a:t> </a:t>
            </a:r>
            <a:r>
              <a:rPr lang="da-DK" altLang="zh-CN" sz="2000" dirty="0" err="1" smtClean="0"/>
              <a:t>accredited</a:t>
            </a:r>
            <a:r>
              <a:rPr lang="da-DK" altLang="zh-CN" sz="2000" dirty="0" smtClean="0"/>
              <a:t> in </a:t>
            </a:r>
            <a:r>
              <a:rPr lang="da-DK" altLang="zh-CN" sz="2000" dirty="0" err="1" smtClean="0"/>
              <a:t>each</a:t>
            </a:r>
            <a:r>
              <a:rPr lang="da-DK" altLang="zh-CN" sz="2000" dirty="0" smtClean="0"/>
              <a:t> region</a:t>
            </a:r>
            <a:endParaRPr lang="da-DK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475656" y="4206567"/>
            <a:ext cx="3096344" cy="2246769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a-DK" altLang="zh-CN" sz="2000" dirty="0" smtClean="0"/>
              <a:t>Promote the NEES </a:t>
            </a:r>
            <a:r>
              <a:rPr lang="da-DK" altLang="zh-CN" sz="2000" dirty="0" err="1" smtClean="0"/>
              <a:t>training</a:t>
            </a:r>
            <a:r>
              <a:rPr lang="da-DK" altLang="zh-CN" sz="2000" dirty="0" smtClean="0"/>
              <a:t> </a:t>
            </a:r>
            <a:r>
              <a:rPr lang="da-DK" altLang="zh-CN" sz="2000" dirty="0" err="1" smtClean="0"/>
              <a:t>on</a:t>
            </a:r>
            <a:r>
              <a:rPr lang="da-DK" altLang="zh-CN" sz="2000" dirty="0" smtClean="0"/>
              <a:t> NEES website, </a:t>
            </a:r>
            <a:r>
              <a:rPr lang="da-DK" altLang="zh-CN" sz="2000" dirty="0" err="1" smtClean="0"/>
              <a:t>possibly</a:t>
            </a:r>
            <a:r>
              <a:rPr lang="da-DK" altLang="zh-CN" sz="2000" dirty="0" smtClean="0"/>
              <a:t> </a:t>
            </a:r>
            <a:r>
              <a:rPr lang="da-DK" altLang="zh-CN" sz="2000" dirty="0" err="1" smtClean="0"/>
              <a:t>on</a:t>
            </a:r>
            <a:r>
              <a:rPr lang="da-DK" altLang="zh-CN" sz="2000" dirty="0" smtClean="0"/>
              <a:t> partners’ websites</a:t>
            </a:r>
          </a:p>
          <a:p>
            <a:endParaRPr lang="da-DK" sz="2000" dirty="0" smtClean="0"/>
          </a:p>
          <a:p>
            <a:endParaRPr lang="da-DK" sz="2000" dirty="0" smtClean="0"/>
          </a:p>
          <a:p>
            <a:endParaRPr lang="da-DK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5255568" y="4206567"/>
            <a:ext cx="2844824" cy="2246769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da-DK" altLang="zh-CN" sz="2000" dirty="0" err="1" smtClean="0"/>
              <a:t>Training</a:t>
            </a:r>
            <a:r>
              <a:rPr lang="da-DK" altLang="zh-CN" sz="2000" dirty="0" smtClean="0"/>
              <a:t> </a:t>
            </a:r>
            <a:r>
              <a:rPr lang="da-DK" altLang="zh-CN" sz="2000" dirty="0" err="1" smtClean="0"/>
              <a:t>package</a:t>
            </a:r>
            <a:r>
              <a:rPr lang="da-DK" altLang="zh-CN" sz="2000" dirty="0" smtClean="0"/>
              <a:t> </a:t>
            </a:r>
            <a:r>
              <a:rPr lang="da-DK" altLang="zh-CN" sz="2000" dirty="0" err="1" smtClean="0"/>
              <a:t>transferred</a:t>
            </a:r>
            <a:r>
              <a:rPr lang="da-DK" altLang="zh-CN" sz="2000" dirty="0" smtClean="0"/>
              <a:t> to </a:t>
            </a:r>
            <a:r>
              <a:rPr lang="da-DK" altLang="zh-CN" sz="2000" dirty="0" err="1" smtClean="0"/>
              <a:t>local</a:t>
            </a:r>
            <a:r>
              <a:rPr lang="da-DK" altLang="zh-CN" sz="2000" dirty="0" smtClean="0"/>
              <a:t> </a:t>
            </a:r>
            <a:r>
              <a:rPr lang="da-DK" altLang="zh-CN" sz="2000" dirty="0" err="1" smtClean="0"/>
              <a:t>energy</a:t>
            </a:r>
            <a:r>
              <a:rPr lang="da-DK" altLang="zh-CN" sz="2000" dirty="0" smtClean="0"/>
              <a:t> </a:t>
            </a:r>
            <a:r>
              <a:rPr lang="da-DK" altLang="zh-CN" sz="2000" dirty="0" err="1" smtClean="0"/>
              <a:t>consultancy</a:t>
            </a:r>
            <a:r>
              <a:rPr lang="da-DK" altLang="zh-CN" sz="2000" dirty="0" smtClean="0"/>
              <a:t> </a:t>
            </a:r>
            <a:r>
              <a:rPr lang="da-DK" altLang="zh-CN" sz="2000" dirty="0" err="1" smtClean="0"/>
              <a:t>companies</a:t>
            </a:r>
            <a:r>
              <a:rPr lang="da-DK" altLang="zh-CN" sz="2000" dirty="0" smtClean="0"/>
              <a:t>, </a:t>
            </a:r>
            <a:r>
              <a:rPr lang="da-DK" altLang="zh-CN" sz="2000" dirty="0" err="1" smtClean="0"/>
              <a:t>municipalites</a:t>
            </a:r>
            <a:r>
              <a:rPr lang="da-DK" altLang="zh-CN" sz="2000" dirty="0" smtClean="0"/>
              <a:t> and research and </a:t>
            </a:r>
            <a:r>
              <a:rPr lang="da-DK" altLang="zh-CN" sz="2000" dirty="0" err="1" smtClean="0"/>
              <a:t>education</a:t>
            </a:r>
            <a:r>
              <a:rPr lang="da-DK" altLang="zh-CN" sz="2000" dirty="0" smtClean="0"/>
              <a:t> institutions </a:t>
            </a:r>
            <a:endParaRPr lang="da-DK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323528" y="920914"/>
            <a:ext cx="2079848" cy="70788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Survey of training needs</a:t>
            </a:r>
            <a:endParaRPr lang="da-DK" sz="2000" dirty="0"/>
          </a:p>
        </p:txBody>
      </p:sp>
      <p:cxnSp>
        <p:nvCxnSpPr>
          <p:cNvPr id="23" name="Straight Arrow Connector 22"/>
          <p:cNvCxnSpPr>
            <a:stCxn id="21" idx="3"/>
            <a:endCxn id="9" idx="1"/>
          </p:cNvCxnSpPr>
          <p:nvPr/>
        </p:nvCxnSpPr>
        <p:spPr>
          <a:xfrm>
            <a:off x="2403376" y="1274857"/>
            <a:ext cx="2964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9" idx="3"/>
            <a:endCxn id="10" idx="1"/>
          </p:cNvCxnSpPr>
          <p:nvPr/>
        </p:nvCxnSpPr>
        <p:spPr>
          <a:xfrm>
            <a:off x="4788024" y="1274857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0" idx="2"/>
            <a:endCxn id="11" idx="0"/>
          </p:cNvCxnSpPr>
          <p:nvPr/>
        </p:nvCxnSpPr>
        <p:spPr>
          <a:xfrm>
            <a:off x="6588224" y="1628800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1" idx="1"/>
            <a:endCxn id="12" idx="3"/>
          </p:cNvCxnSpPr>
          <p:nvPr/>
        </p:nvCxnSpPr>
        <p:spPr>
          <a:xfrm flipH="1">
            <a:off x="4572000" y="2928720"/>
            <a:ext cx="504056" cy="23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2" idx="2"/>
            <a:endCxn id="13" idx="0"/>
          </p:cNvCxnSpPr>
          <p:nvPr/>
        </p:nvCxnSpPr>
        <p:spPr>
          <a:xfrm>
            <a:off x="3023828" y="3284984"/>
            <a:ext cx="0" cy="9215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3" idx="3"/>
            <a:endCxn id="14" idx="1"/>
          </p:cNvCxnSpPr>
          <p:nvPr/>
        </p:nvCxnSpPr>
        <p:spPr>
          <a:xfrm>
            <a:off x="4572000" y="5329952"/>
            <a:ext cx="68356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Autofit/>
          </a:bodyPr>
          <a:lstStyle/>
          <a:p>
            <a:r>
              <a:rPr lang="da-DK" sz="2800" dirty="0" smtClean="0">
                <a:latin typeface="Verdana" pitchFamily="34" charset="0"/>
              </a:rPr>
              <a:t>Actions by ARTEK</a:t>
            </a:r>
            <a:endParaRPr lang="da-DK" sz="2800" dirty="0"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Design survey of training needs</a:t>
            </a:r>
          </a:p>
          <a:p>
            <a:r>
              <a:rPr lang="en-US" sz="2800" dirty="0" smtClean="0"/>
              <a:t>Send out invitations for answering survey in Greenland</a:t>
            </a:r>
          </a:p>
          <a:p>
            <a:r>
              <a:rPr lang="en-US" sz="2800" dirty="0" smtClean="0"/>
              <a:t>Design training template </a:t>
            </a:r>
          </a:p>
          <a:p>
            <a:r>
              <a:rPr lang="en-US" sz="2800" dirty="0" smtClean="0"/>
              <a:t>Organize all the information after input by each partner</a:t>
            </a:r>
          </a:p>
          <a:p>
            <a:r>
              <a:rPr lang="da-DK" altLang="zh-CN" sz="2800" dirty="0" err="1" smtClean="0"/>
              <a:t>Get</a:t>
            </a:r>
            <a:r>
              <a:rPr lang="da-DK" altLang="zh-CN" sz="2800" dirty="0" smtClean="0"/>
              <a:t> </a:t>
            </a:r>
            <a:r>
              <a:rPr lang="da-DK" altLang="zh-CN" sz="2800" dirty="0" err="1" smtClean="0"/>
              <a:t>training</a:t>
            </a:r>
            <a:r>
              <a:rPr lang="da-DK" altLang="zh-CN" sz="2800" dirty="0" smtClean="0"/>
              <a:t> </a:t>
            </a:r>
            <a:r>
              <a:rPr lang="da-DK" altLang="zh-CN" sz="2800" dirty="0" err="1" smtClean="0"/>
              <a:t>accredited</a:t>
            </a:r>
            <a:r>
              <a:rPr lang="da-DK" altLang="zh-CN" sz="2800" dirty="0" smtClean="0"/>
              <a:t> in Greenland </a:t>
            </a:r>
            <a:r>
              <a:rPr lang="da-DK" altLang="zh-CN" sz="2800" dirty="0" err="1" smtClean="0"/>
              <a:t>or</a:t>
            </a:r>
            <a:r>
              <a:rPr lang="da-DK" altLang="zh-CN" sz="2800" dirty="0" smtClean="0"/>
              <a:t> Denmark</a:t>
            </a:r>
            <a:endParaRPr lang="da-DK" altLang="zh-CN" sz="2800" dirty="0" smtClean="0"/>
          </a:p>
          <a:p>
            <a:r>
              <a:rPr lang="da-DK" altLang="zh-CN" sz="2800" dirty="0" smtClean="0"/>
              <a:t>Promote the NEES </a:t>
            </a:r>
            <a:r>
              <a:rPr lang="da-DK" altLang="zh-CN" sz="2800" dirty="0" err="1" smtClean="0"/>
              <a:t>training</a:t>
            </a:r>
            <a:endParaRPr lang="da-DK" altLang="zh-CN" sz="2800" dirty="0" smtClean="0"/>
          </a:p>
          <a:p>
            <a:endParaRPr lang="en-US" sz="2800" dirty="0" smtClean="0"/>
          </a:p>
          <a:p>
            <a:endParaRPr lang="da-DK" dirty="0"/>
          </a:p>
        </p:txBody>
      </p:sp>
      <p:pic>
        <p:nvPicPr>
          <p:cNvPr id="6" name="Picture 7" descr="ArteklogoU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671" y="5805264"/>
            <a:ext cx="23987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805264"/>
            <a:ext cx="745248" cy="73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 descr="NPP_logo_statemen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2449" y="5805264"/>
            <a:ext cx="2505655" cy="69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Autofit/>
          </a:bodyPr>
          <a:lstStyle/>
          <a:p>
            <a:r>
              <a:rPr lang="da-DK" sz="2800" dirty="0" smtClean="0">
                <a:latin typeface="Verdana" pitchFamily="34" charset="0"/>
              </a:rPr>
              <a:t>Actions by partners</a:t>
            </a:r>
            <a:endParaRPr lang="da-DK" sz="2800" dirty="0"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Send out invitations for answering survey in partner region</a:t>
            </a:r>
          </a:p>
          <a:p>
            <a:r>
              <a:rPr lang="en-US" sz="2800" dirty="0" smtClean="0"/>
              <a:t>Partners fill in local information respectively</a:t>
            </a:r>
            <a:endParaRPr lang="da-DK" sz="2800" dirty="0" smtClean="0"/>
          </a:p>
          <a:p>
            <a:r>
              <a:rPr lang="da-DK" altLang="zh-CN" sz="2800" dirty="0" err="1" smtClean="0"/>
              <a:t>Get</a:t>
            </a:r>
            <a:r>
              <a:rPr lang="da-DK" altLang="zh-CN" sz="2800" dirty="0" smtClean="0"/>
              <a:t> the </a:t>
            </a:r>
            <a:r>
              <a:rPr lang="da-DK" altLang="zh-CN" sz="2800" dirty="0" err="1" smtClean="0"/>
              <a:t>training</a:t>
            </a:r>
            <a:r>
              <a:rPr lang="da-DK" altLang="zh-CN" sz="2800" dirty="0" smtClean="0"/>
              <a:t> </a:t>
            </a:r>
            <a:r>
              <a:rPr lang="da-DK" altLang="zh-CN" sz="2800" dirty="0" err="1" smtClean="0"/>
              <a:t>accredited</a:t>
            </a:r>
            <a:r>
              <a:rPr lang="da-DK" altLang="zh-CN" sz="2800" dirty="0" smtClean="0"/>
              <a:t> in </a:t>
            </a:r>
            <a:r>
              <a:rPr lang="da-DK" altLang="zh-CN" sz="2800" dirty="0" err="1" smtClean="0"/>
              <a:t>each</a:t>
            </a:r>
            <a:r>
              <a:rPr lang="da-DK" altLang="zh-CN" sz="2800" dirty="0" smtClean="0"/>
              <a:t> </a:t>
            </a:r>
            <a:r>
              <a:rPr lang="da-DK" altLang="zh-CN" sz="2800" dirty="0" smtClean="0"/>
              <a:t>region</a:t>
            </a:r>
            <a:endParaRPr lang="da-DK" altLang="zh-CN" sz="2800" dirty="0" smtClean="0"/>
          </a:p>
          <a:p>
            <a:r>
              <a:rPr lang="da-DK" altLang="zh-CN" sz="2800" dirty="0" err="1" smtClean="0"/>
              <a:t>Help</a:t>
            </a:r>
            <a:r>
              <a:rPr lang="da-DK" altLang="zh-CN" sz="2800" dirty="0" smtClean="0"/>
              <a:t> </a:t>
            </a:r>
            <a:r>
              <a:rPr lang="da-DK" altLang="zh-CN" sz="2800" dirty="0" err="1" smtClean="0"/>
              <a:t>with</a:t>
            </a:r>
            <a:r>
              <a:rPr lang="da-DK" altLang="zh-CN" sz="2800" dirty="0" smtClean="0"/>
              <a:t> promotion of the NEES </a:t>
            </a:r>
            <a:r>
              <a:rPr lang="da-DK" altLang="zh-CN" sz="2800" dirty="0" err="1" smtClean="0"/>
              <a:t>training</a:t>
            </a:r>
            <a:endParaRPr lang="da-DK" altLang="zh-CN" sz="2800" dirty="0" smtClean="0"/>
          </a:p>
          <a:p>
            <a:endParaRPr lang="en-US" sz="2800" dirty="0" smtClean="0"/>
          </a:p>
          <a:p>
            <a:endParaRPr lang="da-DK" dirty="0"/>
          </a:p>
        </p:txBody>
      </p:sp>
      <p:pic>
        <p:nvPicPr>
          <p:cNvPr id="6" name="Picture 7" descr="ArteklogoU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671" y="5805264"/>
            <a:ext cx="23987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805264"/>
            <a:ext cx="745248" cy="73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 descr="NPP_logo_statemen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2449" y="5805264"/>
            <a:ext cx="2505655" cy="69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Verdana" pitchFamily="34" charset="0"/>
              </a:rPr>
              <a:t>Timetable for Training Development</a:t>
            </a:r>
            <a:endParaRPr lang="da-DK" sz="2800" dirty="0" smtClean="0">
              <a:latin typeface="Verdana" pitchFamily="34" charset="0"/>
            </a:endParaRPr>
          </a:p>
        </p:txBody>
      </p:sp>
      <p:pic>
        <p:nvPicPr>
          <p:cNvPr id="6" name="Picture 7" descr="ArteklogoU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671" y="5805264"/>
            <a:ext cx="23987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805264"/>
            <a:ext cx="745248" cy="73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 descr="NPP_logo_statemen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2449" y="5805264"/>
            <a:ext cx="2505655" cy="69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</p:nvPr>
        </p:nvGraphicFramePr>
        <p:xfrm>
          <a:off x="179515" y="1935163"/>
          <a:ext cx="8784972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3"/>
                <a:gridCol w="504056"/>
                <a:gridCol w="432048"/>
                <a:gridCol w="432048"/>
                <a:gridCol w="432048"/>
                <a:gridCol w="432048"/>
                <a:gridCol w="360040"/>
                <a:gridCol w="432048"/>
                <a:gridCol w="360040"/>
                <a:gridCol w="360040"/>
                <a:gridCol w="360040"/>
                <a:gridCol w="360040"/>
                <a:gridCol w="432048"/>
                <a:gridCol w="360040"/>
                <a:gridCol w="432048"/>
                <a:gridCol w="360040"/>
                <a:gridCol w="432048"/>
                <a:gridCol w="360040"/>
                <a:gridCol w="360039"/>
              </a:tblGrid>
              <a:tr h="370840">
                <a:tc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a-DK" dirty="0" smtClean="0"/>
                        <a:t>2012</a:t>
                      </a:r>
                      <a:endParaRPr lang="da-DK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r>
                        <a:rPr lang="da-DK" dirty="0" smtClean="0"/>
                        <a:t>2013</a:t>
                      </a:r>
                      <a:endParaRPr lang="da-DK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da-DK" dirty="0" smtClean="0"/>
                        <a:t>2014</a:t>
                      </a:r>
                      <a:endParaRPr lang="da-DK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12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2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3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4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5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6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7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8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9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10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12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2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3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4</a:t>
                      </a:r>
                      <a:endParaRPr lang="da-D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err="1" smtClean="0">
                          <a:latin typeface="+mj-lt"/>
                        </a:rPr>
                        <a:t>Survey</a:t>
                      </a:r>
                      <a:endParaRPr lang="da-DK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x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x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x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err="1" smtClean="0">
                          <a:latin typeface="+mj-lt"/>
                        </a:rPr>
                        <a:t>Template</a:t>
                      </a:r>
                      <a:r>
                        <a:rPr lang="da-DK" baseline="0" dirty="0" smtClean="0">
                          <a:latin typeface="+mj-lt"/>
                        </a:rPr>
                        <a:t> design</a:t>
                      </a:r>
                      <a:endParaRPr lang="da-DK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x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x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x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dirty="0" smtClean="0">
                          <a:latin typeface="+mj-lt"/>
                        </a:rPr>
                        <a:t>Information</a:t>
                      </a:r>
                      <a:r>
                        <a:rPr lang="da-DK" baseline="0" dirty="0" smtClean="0">
                          <a:latin typeface="+mj-lt"/>
                        </a:rPr>
                        <a:t> input</a:t>
                      </a:r>
                      <a:endParaRPr lang="da-DK" dirty="0" smtClean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x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x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x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dirty="0" smtClean="0">
                          <a:latin typeface="+mj-lt"/>
                        </a:rPr>
                        <a:t>NEES meeting Greenland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x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dirty="0" err="1" smtClean="0">
                          <a:latin typeface="+mj-lt"/>
                        </a:rPr>
                        <a:t>Organize</a:t>
                      </a:r>
                      <a:endParaRPr lang="da-DK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x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x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err="1" smtClean="0">
                          <a:latin typeface="+mj-lt"/>
                        </a:rPr>
                        <a:t>Training</a:t>
                      </a:r>
                      <a:r>
                        <a:rPr lang="da-DK" dirty="0" smtClean="0">
                          <a:latin typeface="+mj-lt"/>
                        </a:rPr>
                        <a:t> </a:t>
                      </a:r>
                      <a:r>
                        <a:rPr lang="da-DK" dirty="0" err="1" smtClean="0">
                          <a:latin typeface="+mj-lt"/>
                        </a:rPr>
                        <a:t>accredited</a:t>
                      </a:r>
                      <a:endParaRPr lang="da-DK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x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x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>
                          <a:latin typeface="+mj-lt"/>
                        </a:rPr>
                        <a:t>Promotion</a:t>
                      </a:r>
                      <a:endParaRPr lang="da-DK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x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x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x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x</a:t>
                      </a:r>
                      <a:endParaRPr lang="da-DK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2800" dirty="0" err="1" smtClean="0">
                <a:latin typeface="Verdana" pitchFamily="34" charset="0"/>
              </a:rPr>
              <a:t>Training</a:t>
            </a:r>
            <a:endParaRPr lang="da-DK" sz="2800" dirty="0"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52248"/>
            <a:ext cx="8229600" cy="4389120"/>
          </a:xfrm>
        </p:spPr>
        <p:txBody>
          <a:bodyPr/>
          <a:lstStyle/>
          <a:p>
            <a:r>
              <a:rPr lang="da-DK" dirty="0" err="1" smtClean="0"/>
              <a:t>Training</a:t>
            </a:r>
            <a:r>
              <a:rPr lang="da-DK" dirty="0" smtClean="0"/>
              <a:t> </a:t>
            </a:r>
            <a:r>
              <a:rPr lang="da-DK" dirty="0" err="1" smtClean="0"/>
              <a:t>will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carried</a:t>
            </a:r>
            <a:r>
              <a:rPr lang="da-DK" dirty="0" smtClean="0"/>
              <a:t> out in 3 </a:t>
            </a:r>
            <a:r>
              <a:rPr lang="da-DK" dirty="0" err="1" smtClean="0"/>
              <a:t>modules</a:t>
            </a:r>
            <a:r>
              <a:rPr lang="da-DK" dirty="0" smtClean="0"/>
              <a:t>: T</a:t>
            </a:r>
            <a:r>
              <a:rPr lang="en-US" dirty="0" err="1" smtClean="0"/>
              <a:t>echnical</a:t>
            </a:r>
            <a:r>
              <a:rPr lang="en-US" dirty="0" smtClean="0"/>
              <a:t>, Business, Social</a:t>
            </a:r>
          </a:p>
          <a:p>
            <a:endParaRPr lang="en-US" dirty="0" smtClean="0"/>
          </a:p>
          <a:p>
            <a:r>
              <a:rPr lang="en-US" dirty="0" smtClean="0"/>
              <a:t>Trainees could choose one or more modules according to their needs </a:t>
            </a:r>
          </a:p>
          <a:p>
            <a:endParaRPr lang="da-DK" dirty="0"/>
          </a:p>
        </p:txBody>
      </p:sp>
      <p:pic>
        <p:nvPicPr>
          <p:cNvPr id="6" name="Picture 7" descr="ArteklogoU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671" y="5805264"/>
            <a:ext cx="23987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805264"/>
            <a:ext cx="745248" cy="73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 descr="NPP_logo_statemen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2449" y="5805264"/>
            <a:ext cx="2505655" cy="69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2800" dirty="0" err="1" smtClean="0">
                <a:latin typeface="Verdana" pitchFamily="34" charset="0"/>
              </a:rPr>
              <a:t>Survey</a:t>
            </a:r>
            <a:r>
              <a:rPr lang="da-DK" sz="2800" dirty="0" smtClean="0">
                <a:latin typeface="Verdana" pitchFamily="34" charset="0"/>
              </a:rPr>
              <a:t> for </a:t>
            </a:r>
            <a:r>
              <a:rPr lang="da-DK" sz="2800" dirty="0" err="1" smtClean="0">
                <a:latin typeface="Verdana" pitchFamily="34" charset="0"/>
              </a:rPr>
              <a:t>Training</a:t>
            </a:r>
            <a:r>
              <a:rPr lang="da-DK" sz="2800" dirty="0" smtClean="0">
                <a:latin typeface="Verdana" pitchFamily="34" charset="0"/>
              </a:rPr>
              <a:t> </a:t>
            </a:r>
            <a:r>
              <a:rPr lang="da-DK" sz="2800" dirty="0" err="1" smtClean="0">
                <a:latin typeface="Verdana" pitchFamily="34" charset="0"/>
              </a:rPr>
              <a:t>Needs</a:t>
            </a:r>
            <a:endParaRPr lang="da-DK" sz="2800" dirty="0"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0240"/>
            <a:ext cx="8229600" cy="4389120"/>
          </a:xfrm>
        </p:spPr>
        <p:txBody>
          <a:bodyPr/>
          <a:lstStyle/>
          <a:p>
            <a:r>
              <a:rPr lang="en-US" dirty="0" smtClean="0"/>
              <a:t>Aim of the survey: to figure out what trainees want to know about the product</a:t>
            </a:r>
          </a:p>
          <a:p>
            <a:r>
              <a:rPr lang="en-US" dirty="0" smtClean="0"/>
              <a:t>Survey to be put on NEES.org</a:t>
            </a:r>
          </a:p>
          <a:p>
            <a:r>
              <a:rPr lang="en-US" dirty="0" smtClean="0"/>
              <a:t>Partners send out invitations</a:t>
            </a:r>
          </a:p>
          <a:p>
            <a:endParaRPr lang="da-DK" dirty="0"/>
          </a:p>
        </p:txBody>
      </p:sp>
      <p:pic>
        <p:nvPicPr>
          <p:cNvPr id="6" name="Picture 7" descr="ArteklogoU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671" y="5805264"/>
            <a:ext cx="23987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805264"/>
            <a:ext cx="745248" cy="73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 descr="NPP_logo_statemen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2449" y="5805264"/>
            <a:ext cx="2505655" cy="69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2800" dirty="0" err="1" smtClean="0">
                <a:latin typeface="Verdana" pitchFamily="34" charset="0"/>
              </a:rPr>
              <a:t>Currently</a:t>
            </a:r>
            <a:r>
              <a:rPr lang="da-DK" sz="2800" dirty="0" smtClean="0">
                <a:latin typeface="Verdana" pitchFamily="34" charset="0"/>
              </a:rPr>
              <a:t> </a:t>
            </a:r>
            <a:r>
              <a:rPr lang="da-DK" sz="2800" dirty="0" err="1" smtClean="0">
                <a:latin typeface="Verdana" pitchFamily="34" charset="0"/>
              </a:rPr>
              <a:t>available</a:t>
            </a:r>
            <a:r>
              <a:rPr lang="da-DK" sz="2800" dirty="0" smtClean="0">
                <a:latin typeface="Verdana" pitchFamily="34" charset="0"/>
              </a:rPr>
              <a:t> </a:t>
            </a:r>
            <a:r>
              <a:rPr lang="da-DK" sz="2800" dirty="0" err="1" smtClean="0">
                <a:latin typeface="Verdana" pitchFamily="34" charset="0"/>
              </a:rPr>
              <a:t>training</a:t>
            </a:r>
            <a:r>
              <a:rPr lang="da-DK" sz="2800" dirty="0" smtClean="0">
                <a:latin typeface="Verdana" pitchFamily="34" charset="0"/>
              </a:rPr>
              <a:t> </a:t>
            </a:r>
            <a:r>
              <a:rPr lang="da-DK" sz="2800" dirty="0" err="1" smtClean="0">
                <a:latin typeface="Verdana" pitchFamily="34" charset="0"/>
              </a:rPr>
              <a:t>programmes</a:t>
            </a:r>
            <a:endParaRPr lang="da-DK" sz="2800" dirty="0"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Training currently available from Partners, including training template, existing trainings, etc.</a:t>
            </a:r>
            <a:endParaRPr lang="da-DK" dirty="0"/>
          </a:p>
        </p:txBody>
      </p:sp>
      <p:pic>
        <p:nvPicPr>
          <p:cNvPr id="4" name="Picture 7" descr="ArteklogoU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671" y="5805264"/>
            <a:ext cx="23987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805264"/>
            <a:ext cx="745248" cy="73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0" descr="NPP_logo_statemen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2449" y="5805264"/>
            <a:ext cx="2505655" cy="69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10101</TotalTime>
  <Words>788</Words>
  <Application>Microsoft Office PowerPoint</Application>
  <PresentationFormat>On-screen Show (4:3)</PresentationFormat>
  <Paragraphs>154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Progress of WP6: Support and Training</vt:lpstr>
      <vt:lpstr>The Aim of Training</vt:lpstr>
      <vt:lpstr>Process of Training Development</vt:lpstr>
      <vt:lpstr>Actions by ARTEK</vt:lpstr>
      <vt:lpstr>Actions by partners</vt:lpstr>
      <vt:lpstr>Timetable for Training Development</vt:lpstr>
      <vt:lpstr>Training</vt:lpstr>
      <vt:lpstr>Survey for Training Needs</vt:lpstr>
      <vt:lpstr>Currently available training programmes</vt:lpstr>
      <vt:lpstr>Training Template</vt:lpstr>
      <vt:lpstr>Module A: Technical Issues</vt:lpstr>
      <vt:lpstr>Theoretical Introduction</vt:lpstr>
      <vt:lpstr>       NEES Best Practices </vt:lpstr>
      <vt:lpstr>       NEES Demonstration Projects </vt:lpstr>
      <vt:lpstr>Module B: Business issues</vt:lpstr>
      <vt:lpstr>Module C: Social issues</vt:lpstr>
      <vt:lpstr>Training exchange &amp; partner meeting in Greenland in Aug. 2013</vt:lpstr>
      <vt:lpstr>Support</vt:lpstr>
      <vt:lpstr>Slide 19</vt:lpstr>
    </vt:vector>
  </TitlesOfParts>
  <Company>DTU Byg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Jing Qu</dc:creator>
  <cp:lastModifiedBy>Jing Qu</cp:lastModifiedBy>
  <cp:revision>134</cp:revision>
  <dcterms:created xsi:type="dcterms:W3CDTF">2012-04-27T07:40:53Z</dcterms:created>
  <dcterms:modified xsi:type="dcterms:W3CDTF">2012-11-17T08:11:06Z</dcterms:modified>
</cp:coreProperties>
</file>