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4" r:id="rId5"/>
    <p:sldId id="265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875"/>
    <a:srgbClr val="00AD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828800" y="1905000"/>
            <a:ext cx="6781800" cy="1143000"/>
          </a:xfrm>
        </p:spPr>
        <p:txBody>
          <a:bodyPr anchor="t"/>
          <a:lstStyle>
            <a:lvl1pPr algn="r">
              <a:lnSpc>
                <a:spcPct val="80000"/>
              </a:lnSpc>
              <a:defRPr sz="5400">
                <a:solidFill>
                  <a:srgbClr val="003875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648200"/>
            <a:ext cx="7239000" cy="1752600"/>
          </a:xfrm>
        </p:spPr>
        <p:txBody>
          <a:bodyPr/>
          <a:lstStyle>
            <a:lvl1pPr marL="0" indent="0" algn="r">
              <a:lnSpc>
                <a:spcPct val="90000"/>
              </a:lnSpc>
              <a:spcBef>
                <a:spcPct val="0"/>
              </a:spcBef>
              <a:buFontTx/>
              <a:buNone/>
              <a:defRPr>
                <a:solidFill>
                  <a:srgbClr val="00ADEF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58663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783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4864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4864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883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143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6494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34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936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232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922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6784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430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ADE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87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rgbClr val="00ADEF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rgbClr val="00ADEF"/>
          </a:solidFill>
          <a:latin typeface="Helvetica" charset="0"/>
          <a:ea typeface="MS PGothic" pitchFamily="34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rgbClr val="00ADEF"/>
          </a:solidFill>
          <a:latin typeface="Helvetica" charset="0"/>
          <a:ea typeface="MS PGothic" pitchFamily="34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rgbClr val="00ADEF"/>
          </a:solidFill>
          <a:latin typeface="Helvetica" charset="0"/>
          <a:ea typeface="MS PGothic" pitchFamily="34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rgbClr val="00ADEF"/>
          </a:solidFill>
          <a:latin typeface="Helvetica" charset="0"/>
          <a:ea typeface="MS PGothic" pitchFamily="34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rgbClr val="00ADEF"/>
          </a:solidFill>
          <a:latin typeface="Helvetica" charset="0"/>
          <a:ea typeface="ＭＳ Ｐゴシック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rgbClr val="00ADEF"/>
          </a:solidFill>
          <a:latin typeface="Helvetica" charset="0"/>
          <a:ea typeface="ＭＳ Ｐゴシック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rgbClr val="00ADEF"/>
          </a:solidFill>
          <a:latin typeface="Helvetica" charset="0"/>
          <a:ea typeface="ＭＳ Ｐゴシック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rgbClr val="00ADEF"/>
          </a:solidFill>
          <a:latin typeface="Helvetic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rgbClr val="003875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rgbClr val="003875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rgbClr val="003875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rgbClr val="003875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rgbClr val="003875"/>
          </a:solidFill>
          <a:latin typeface="+mn-lt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–"/>
        <a:defRPr sz="2600">
          <a:solidFill>
            <a:srgbClr val="003875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–"/>
        <a:defRPr sz="2600">
          <a:solidFill>
            <a:srgbClr val="003875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–"/>
        <a:defRPr sz="2600">
          <a:solidFill>
            <a:srgbClr val="003875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–"/>
        <a:defRPr sz="2600">
          <a:solidFill>
            <a:srgbClr val="003875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28800" y="2286000"/>
            <a:ext cx="6781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GB"/>
              <a:t>Work Package 4 – Transfer of Best Practice</a:t>
            </a:r>
            <a:endParaRPr lang="en-US" dirty="0" smtClean="0">
              <a:ea typeface="+mj-ea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z="2800" dirty="0"/>
              <a:t>Newcastle, Co. Down </a:t>
            </a:r>
            <a:endParaRPr lang="en-GB" sz="2800" dirty="0" smtClean="0"/>
          </a:p>
          <a:p>
            <a:pPr eaLnBrk="1" hangingPunct="1">
              <a:defRPr/>
            </a:pPr>
            <a:r>
              <a:rPr lang="en-GB" sz="2800" dirty="0" smtClean="0"/>
              <a:t>16</a:t>
            </a:r>
            <a:r>
              <a:rPr lang="en-GB" sz="2800" baseline="30000" dirty="0" smtClean="0"/>
              <a:t>th</a:t>
            </a:r>
            <a:r>
              <a:rPr lang="en-GB" sz="2800" dirty="0" smtClean="0"/>
              <a:t> </a:t>
            </a:r>
            <a:r>
              <a:rPr lang="en-GB" sz="2800" dirty="0"/>
              <a:t>November 2012</a:t>
            </a:r>
            <a:endParaRPr lang="en-US" sz="2800" dirty="0" smtClean="0">
              <a:ea typeface="+mn-ea"/>
            </a:endParaRPr>
          </a:p>
          <a:p>
            <a:pPr eaLnBrk="1" hangingPunct="1">
              <a:defRPr/>
            </a:pPr>
            <a:endParaRPr lang="en-US" dirty="0" smtClean="0">
              <a:ea typeface="+mn-ea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395288" y="404813"/>
            <a:ext cx="3097212" cy="1223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077" name="Picture 2" descr="Ulster BS_logo_Blue Uni colour text temp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76250"/>
            <a:ext cx="29257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Shuffle That\Documents\University of Ulster\Northern Periphery Programme\N.E.E.S\NEES Pop-up Stand\Logos\NPP and EU flag logo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5733256"/>
            <a:ext cx="4322763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/>
              <a:t>Work Package 4</a:t>
            </a:r>
            <a:endParaRPr lang="en-US" dirty="0" smtClean="0">
              <a:ea typeface="+mj-ea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spcAft>
                <a:spcPct val="20000"/>
              </a:spcAft>
              <a:buClr>
                <a:srgbClr val="003875"/>
              </a:buClr>
              <a:buNone/>
            </a:pPr>
            <a:r>
              <a:rPr lang="en-US" dirty="0" smtClean="0">
                <a:ea typeface="+mn-ea"/>
              </a:rPr>
              <a:t>Explore and define the feasibility of implementation of best practice in each Partner area, identifying barriers to implementation of selected products </a:t>
            </a:r>
            <a:br>
              <a:rPr lang="en-US" dirty="0" smtClean="0">
                <a:ea typeface="+mn-ea"/>
              </a:rPr>
            </a:br>
            <a:r>
              <a:rPr lang="en-US" dirty="0" smtClean="0">
                <a:ea typeface="+mn-ea"/>
              </a:rPr>
              <a:t>and services.</a:t>
            </a:r>
          </a:p>
        </p:txBody>
      </p:sp>
      <p:sp>
        <p:nvSpPr>
          <p:cNvPr id="4100" name="Rectangle 2"/>
          <p:cNvSpPr>
            <a:spLocks noChangeArrowheads="1"/>
          </p:cNvSpPr>
          <p:nvPr/>
        </p:nvSpPr>
        <p:spPr bwMode="auto">
          <a:xfrm>
            <a:off x="6516688" y="5589588"/>
            <a:ext cx="2303462" cy="863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4101" name="Picture 1" descr="Ulster BS_logo_Blue Uni colour text temp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5637213"/>
            <a:ext cx="2016125" cy="74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Users\Shuffle That\Documents\University of Ulster\Northern Periphery Programme\N.E.E.S\NEES Pop-up Stand\Logos\NPP and EU flag logo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051" y="188640"/>
            <a:ext cx="4322763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Progress Update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UK government call for evidence draft document developed</a:t>
            </a:r>
            <a:endParaRPr lang="en-GB" dirty="0"/>
          </a:p>
          <a:p>
            <a:r>
              <a:rPr lang="en-GB" dirty="0" smtClean="0"/>
              <a:t>Based on information received from GCU, ARTEK and Umea (Yet to receive information from Irish partners)</a:t>
            </a:r>
          </a:p>
          <a:p>
            <a:pPr lvl="1"/>
            <a:r>
              <a:rPr lang="en-GB" dirty="0" smtClean="0"/>
              <a:t>Barriers and challenges identified</a:t>
            </a:r>
          </a:p>
          <a:p>
            <a:pPr lvl="1"/>
            <a:r>
              <a:rPr lang="en-GB" dirty="0" smtClean="0"/>
              <a:t>Best practice examples identified</a:t>
            </a:r>
          </a:p>
          <a:p>
            <a:pPr lvl="1"/>
            <a:r>
              <a:rPr lang="en-GB" dirty="0" smtClean="0"/>
              <a:t>The Green Deal** - </a:t>
            </a:r>
            <a:r>
              <a:rPr lang="en-GB" dirty="0" smtClean="0"/>
              <a:t>(Information </a:t>
            </a:r>
            <a:br>
              <a:rPr lang="en-GB" dirty="0" smtClean="0"/>
            </a:br>
            <a:r>
              <a:rPr lang="en-GB" dirty="0" smtClean="0"/>
              <a:t>missing)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  <p:pic>
        <p:nvPicPr>
          <p:cNvPr id="5" name="Picture 2" descr="C:\Users\Shuffle That\Documents\University of Ulster\Northern Periphery Programme\N.E.E.S\NEES Pop-up Stand\Logos\NPP and EU flag log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051" y="188640"/>
            <a:ext cx="4322763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831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Progress Update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In-depth </a:t>
            </a:r>
            <a:r>
              <a:rPr lang="en-GB" dirty="0"/>
              <a:t>report produced on proof of </a:t>
            </a:r>
            <a:r>
              <a:rPr lang="en-GB" dirty="0" smtClean="0"/>
              <a:t>concept example of best practice</a:t>
            </a:r>
          </a:p>
          <a:p>
            <a:endParaRPr lang="en-GB" dirty="0" smtClean="0"/>
          </a:p>
          <a:p>
            <a:r>
              <a:rPr lang="en-GB" dirty="0" smtClean="0"/>
              <a:t>Private Intellectual Property</a:t>
            </a:r>
          </a:p>
          <a:p>
            <a:endParaRPr lang="en-GB" dirty="0" smtClean="0"/>
          </a:p>
          <a:p>
            <a:r>
              <a:rPr lang="en-GB" dirty="0" smtClean="0"/>
              <a:t>Commercially </a:t>
            </a:r>
            <a:r>
              <a:rPr lang="en-GB" dirty="0" smtClean="0"/>
              <a:t>sensitive material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2" descr="C:\Users\Shuffle That\Documents\University of Ulster\Northern Periphery Programme\N.E.E.S\NEES Pop-up Stand\Logos\NPP and EU flag log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051" y="188640"/>
            <a:ext cx="4322763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791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Progress Update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Background industry research </a:t>
            </a:r>
            <a:r>
              <a:rPr lang="en-GB" dirty="0"/>
              <a:t>conducted to facilitate </a:t>
            </a:r>
            <a:r>
              <a:rPr lang="en-GB" dirty="0" smtClean="0"/>
              <a:t>questionnaire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/>
              <a:t>Business </a:t>
            </a:r>
            <a:r>
              <a:rPr lang="en-GB" dirty="0" smtClean="0"/>
              <a:t>model guide drafted</a:t>
            </a:r>
          </a:p>
          <a:p>
            <a:pPr lvl="1"/>
            <a:r>
              <a:rPr lang="en-GB" dirty="0" smtClean="0"/>
              <a:t>Management,</a:t>
            </a:r>
          </a:p>
          <a:p>
            <a:pPr lvl="1"/>
            <a:r>
              <a:rPr lang="en-GB" dirty="0" smtClean="0"/>
              <a:t>Finance,</a:t>
            </a:r>
          </a:p>
          <a:p>
            <a:pPr lvl="1"/>
            <a:r>
              <a:rPr lang="en-GB" dirty="0" smtClean="0"/>
              <a:t>Marketing,</a:t>
            </a:r>
          </a:p>
          <a:p>
            <a:pPr lvl="1"/>
            <a:r>
              <a:rPr lang="en-GB" dirty="0" smtClean="0"/>
              <a:t>Risk Analysis</a:t>
            </a:r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2" descr="C:\Users\Shuffle That\Documents\University of Ulster\Northern Periphery Programme\N.E.E.S\NEES Pop-up Stand\Logos\NPP and EU flag log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051" y="188640"/>
            <a:ext cx="4322763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682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Questionnaire</a:t>
            </a:r>
          </a:p>
          <a:p>
            <a:endParaRPr lang="en-GB" dirty="0"/>
          </a:p>
          <a:p>
            <a:r>
              <a:rPr lang="en-GB" dirty="0" smtClean="0"/>
              <a:t>Present best practice information to stakeholders</a:t>
            </a:r>
          </a:p>
          <a:p>
            <a:endParaRPr lang="en-GB" dirty="0" smtClean="0"/>
          </a:p>
          <a:p>
            <a:r>
              <a:rPr lang="en-GB" dirty="0" smtClean="0"/>
              <a:t>Focus Groups/Interviews</a:t>
            </a:r>
          </a:p>
          <a:p>
            <a:endParaRPr lang="en-GB" dirty="0"/>
          </a:p>
          <a:p>
            <a:r>
              <a:rPr lang="en-GB" dirty="0" smtClean="0"/>
              <a:t>Seminars</a:t>
            </a:r>
            <a:endParaRPr lang="en-GB" dirty="0"/>
          </a:p>
          <a:p>
            <a:endParaRPr lang="en-GB" dirty="0"/>
          </a:p>
        </p:txBody>
      </p:sp>
      <p:pic>
        <p:nvPicPr>
          <p:cNvPr id="6" name="Picture 2" descr="C:\Users\Shuffle That\Documents\University of Ulster\Northern Periphery Programme\N.E.E.S\NEES Pop-up Stand\Logos\NPP and EU flag log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051" y="188640"/>
            <a:ext cx="4322763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661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Business </a:t>
            </a:r>
            <a:r>
              <a:rPr lang="en-GB" dirty="0" smtClean="0"/>
              <a:t>Needs Analysis</a:t>
            </a:r>
          </a:p>
          <a:p>
            <a:pPr lvl="1"/>
            <a:r>
              <a:rPr lang="en-GB" dirty="0" smtClean="0"/>
              <a:t>Resources</a:t>
            </a:r>
            <a:r>
              <a:rPr lang="en-GB" dirty="0"/>
              <a:t>, </a:t>
            </a:r>
            <a:endParaRPr lang="en-GB" dirty="0" smtClean="0"/>
          </a:p>
          <a:p>
            <a:pPr lvl="1"/>
            <a:r>
              <a:rPr lang="en-GB" dirty="0"/>
              <a:t>R</a:t>
            </a:r>
            <a:r>
              <a:rPr lang="en-GB" dirty="0" smtClean="0"/>
              <a:t>aw </a:t>
            </a:r>
            <a:r>
              <a:rPr lang="en-GB" dirty="0"/>
              <a:t>materials, </a:t>
            </a:r>
            <a:endParaRPr lang="en-GB" dirty="0" smtClean="0"/>
          </a:p>
          <a:p>
            <a:pPr lvl="1"/>
            <a:r>
              <a:rPr lang="en-GB" dirty="0" smtClean="0"/>
              <a:t>Machinery,</a:t>
            </a:r>
          </a:p>
          <a:p>
            <a:pPr lvl="1"/>
            <a:r>
              <a:rPr lang="en-GB" dirty="0" smtClean="0"/>
              <a:t>Level of Investment,</a:t>
            </a:r>
          </a:p>
          <a:p>
            <a:pPr lvl="1"/>
            <a:r>
              <a:rPr lang="en-GB" dirty="0" smtClean="0"/>
              <a:t>Production facilities.</a:t>
            </a:r>
            <a:endParaRPr lang="en-GB" dirty="0"/>
          </a:p>
          <a:p>
            <a:endParaRPr lang="en-GB" dirty="0"/>
          </a:p>
        </p:txBody>
      </p:sp>
      <p:pic>
        <p:nvPicPr>
          <p:cNvPr id="4" name="Picture 2" descr="C:\Users\Shuffle That\Documents\University of Ulster\Northern Periphery Programme\N.E.E.S\NEES Pop-up Stand\Logos\NPP and EU flag log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051" y="188640"/>
            <a:ext cx="4322763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872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Helvetica"/>
        <a:ea typeface="ＭＳ Ｐゴシック"/>
        <a:cs typeface=""/>
      </a:majorFont>
      <a:minorFont>
        <a:latin typeface="Helvetic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1570</TotalTime>
  <Words>156</Words>
  <Application>Microsoft Office PowerPoint</Application>
  <PresentationFormat>On-screen Show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Blank Presentation</vt:lpstr>
      <vt:lpstr>Work Package 4 – Transfer of Best Practice</vt:lpstr>
      <vt:lpstr>Work Package 4</vt:lpstr>
      <vt:lpstr>Progress Update</vt:lpstr>
      <vt:lpstr>Progress Update</vt:lpstr>
      <vt:lpstr>Progress Update</vt:lpstr>
      <vt:lpstr>Next Steps</vt:lpstr>
      <vt:lpstr>Next Steps</vt:lpstr>
    </vt:vector>
  </TitlesOfParts>
  <Company>AndersonSprattGroup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Alan Rooney</dc:creator>
  <cp:lastModifiedBy>Stuart Thompson</cp:lastModifiedBy>
  <cp:revision>18</cp:revision>
  <dcterms:created xsi:type="dcterms:W3CDTF">2008-09-05T14:59:20Z</dcterms:created>
  <dcterms:modified xsi:type="dcterms:W3CDTF">2012-11-16T07:48:04Z</dcterms:modified>
</cp:coreProperties>
</file>