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450" r:id="rId2"/>
    <p:sldId id="474" r:id="rId3"/>
    <p:sldId id="469" r:id="rId4"/>
    <p:sldId id="470" r:id="rId5"/>
    <p:sldId id="473" r:id="rId6"/>
    <p:sldId id="476" r:id="rId7"/>
    <p:sldId id="471" r:id="rId8"/>
    <p:sldId id="475" r:id="rId9"/>
    <p:sldId id="461" r:id="rId10"/>
    <p:sldId id="462" r:id="rId11"/>
    <p:sldId id="466" r:id="rId12"/>
    <p:sldId id="463" r:id="rId13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rsti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CCCC00"/>
    <a:srgbClr val="00A6EB"/>
    <a:srgbClr val="66CCFF"/>
    <a:srgbClr val="3399FF"/>
    <a:srgbClr val="D9DD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5348" autoAdjust="0"/>
  </p:normalViewPr>
  <p:slideViewPr>
    <p:cSldViewPr snapToGrid="0">
      <p:cViewPr varScale="1">
        <p:scale>
          <a:sx n="94" d="100"/>
          <a:sy n="94" d="100"/>
        </p:scale>
        <p:origin x="-2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8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CCAE</c:v>
                </c:pt>
              </c:strCache>
            </c:strRef>
          </c:tx>
          <c:invertIfNegative val="0"/>
          <c:cat>
            <c:strRef>
              <c:f>Sheet1!$A$2:$A$11</c:f>
              <c:strCache>
                <c:ptCount val="10"/>
                <c:pt idx="0">
                  <c:v>Staff</c:v>
                </c:pt>
                <c:pt idx="1">
                  <c:v>Travel and Subs</c:v>
                </c:pt>
                <c:pt idx="2">
                  <c:v>External Experts</c:v>
                </c:pt>
                <c:pt idx="3">
                  <c:v>Office Costs (Direct)</c:v>
                </c:pt>
                <c:pt idx="4">
                  <c:v>Office Costs (Proportional)</c:v>
                </c:pt>
                <c:pt idx="5">
                  <c:v>Promotion</c:v>
                </c:pt>
                <c:pt idx="6">
                  <c:v>Equipment</c:v>
                </c:pt>
                <c:pt idx="7">
                  <c:v>Other Costs</c:v>
                </c:pt>
                <c:pt idx="8">
                  <c:v>In Kind Costs</c:v>
                </c:pt>
                <c:pt idx="9">
                  <c:v>TOTAL</c:v>
                </c:pt>
              </c:strCache>
            </c:strRef>
          </c:cat>
          <c:val>
            <c:numRef>
              <c:f>Sheet1!$B$2:$B$11</c:f>
              <c:numCache>
                <c:formatCode>0.00%</c:formatCode>
                <c:ptCount val="10"/>
                <c:pt idx="0" formatCode="0%">
                  <c:v>0.68</c:v>
                </c:pt>
                <c:pt idx="1">
                  <c:v>0.78810000000000002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1</c:v>
                </c:pt>
                <c:pt idx="7">
                  <c:v>0.92630000000000001</c:v>
                </c:pt>
                <c:pt idx="8" formatCode="0%">
                  <c:v>1</c:v>
                </c:pt>
                <c:pt idx="9">
                  <c:v>0.70399999999999996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SKDP</c:v>
                </c:pt>
              </c:strCache>
            </c:strRef>
          </c:tx>
          <c:invertIfNegative val="0"/>
          <c:cat>
            <c:strRef>
              <c:f>Sheet1!$A$2:$A$11</c:f>
              <c:strCache>
                <c:ptCount val="10"/>
                <c:pt idx="0">
                  <c:v>Staff</c:v>
                </c:pt>
                <c:pt idx="1">
                  <c:v>Travel and Subs</c:v>
                </c:pt>
                <c:pt idx="2">
                  <c:v>External Experts</c:v>
                </c:pt>
                <c:pt idx="3">
                  <c:v>Office Costs (Direct)</c:v>
                </c:pt>
                <c:pt idx="4">
                  <c:v>Office Costs (Proportional)</c:v>
                </c:pt>
                <c:pt idx="5">
                  <c:v>Promotion</c:v>
                </c:pt>
                <c:pt idx="6">
                  <c:v>Equipment</c:v>
                </c:pt>
                <c:pt idx="7">
                  <c:v>Other Costs</c:v>
                </c:pt>
                <c:pt idx="8">
                  <c:v>In Kind Costs</c:v>
                </c:pt>
                <c:pt idx="9">
                  <c:v>TOTAL</c:v>
                </c:pt>
              </c:strCache>
            </c:strRef>
          </c:cat>
          <c:val>
            <c:numRef>
              <c:f>Sheet1!$C$2:$C$11</c:f>
              <c:numCache>
                <c:formatCode>0.00%</c:formatCode>
                <c:ptCount val="10"/>
                <c:pt idx="0">
                  <c:v>0.72819999999999996</c:v>
                </c:pt>
                <c:pt idx="1">
                  <c:v>0.92330000000000001</c:v>
                </c:pt>
                <c:pt idx="2" formatCode="0%">
                  <c:v>1</c:v>
                </c:pt>
                <c:pt idx="3" formatCode="0%">
                  <c:v>0</c:v>
                </c:pt>
                <c:pt idx="4" formatCode="0%">
                  <c:v>1</c:v>
                </c:pt>
                <c:pt idx="5">
                  <c:v>0.99139999999999995</c:v>
                </c:pt>
                <c:pt idx="6" formatCode="0%">
                  <c:v>1</c:v>
                </c:pt>
                <c:pt idx="7" formatCode="0%">
                  <c:v>1</c:v>
                </c:pt>
                <c:pt idx="9" formatCode="0%">
                  <c:v>0.88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NCE</c:v>
                </c:pt>
              </c:strCache>
            </c:strRef>
          </c:tx>
          <c:invertIfNegative val="0"/>
          <c:cat>
            <c:strRef>
              <c:f>Sheet1!$A$2:$A$11</c:f>
              <c:strCache>
                <c:ptCount val="10"/>
                <c:pt idx="0">
                  <c:v>Staff</c:v>
                </c:pt>
                <c:pt idx="1">
                  <c:v>Travel and Subs</c:v>
                </c:pt>
                <c:pt idx="2">
                  <c:v>External Experts</c:v>
                </c:pt>
                <c:pt idx="3">
                  <c:v>Office Costs (Direct)</c:v>
                </c:pt>
                <c:pt idx="4">
                  <c:v>Office Costs (Proportional)</c:v>
                </c:pt>
                <c:pt idx="5">
                  <c:v>Promotion</c:v>
                </c:pt>
                <c:pt idx="6">
                  <c:v>Equipment</c:v>
                </c:pt>
                <c:pt idx="7">
                  <c:v>Other Costs</c:v>
                </c:pt>
                <c:pt idx="8">
                  <c:v>In Kind Costs</c:v>
                </c:pt>
                <c:pt idx="9">
                  <c:v>TOTAL</c:v>
                </c:pt>
              </c:strCache>
            </c:strRef>
          </c:cat>
          <c:val>
            <c:numRef>
              <c:f>Sheet1!$D$2:$D$11</c:f>
              <c:numCache>
                <c:formatCode>0.00%</c:formatCode>
                <c:ptCount val="10"/>
                <c:pt idx="0">
                  <c:v>0.81279999999999997</c:v>
                </c:pt>
                <c:pt idx="1">
                  <c:v>0.95669999999999999</c:v>
                </c:pt>
                <c:pt idx="2" formatCode="0%">
                  <c:v>0.61</c:v>
                </c:pt>
                <c:pt idx="3" formatCode="0%">
                  <c:v>0</c:v>
                </c:pt>
                <c:pt idx="4" formatCode="0%">
                  <c:v>1</c:v>
                </c:pt>
                <c:pt idx="5" formatCode="0%">
                  <c:v>1</c:v>
                </c:pt>
                <c:pt idx="6" formatCode="0%">
                  <c:v>1</c:v>
                </c:pt>
                <c:pt idx="7" formatCode="0%">
                  <c:v>1</c:v>
                </c:pt>
                <c:pt idx="9">
                  <c:v>0.88590000000000002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Clar ICH</c:v>
                </c:pt>
              </c:strCache>
            </c:strRef>
          </c:tx>
          <c:invertIfNegative val="0"/>
          <c:cat>
            <c:strRef>
              <c:f>Sheet1!$A$2:$A$11</c:f>
              <c:strCache>
                <c:ptCount val="10"/>
                <c:pt idx="0">
                  <c:v>Staff</c:v>
                </c:pt>
                <c:pt idx="1">
                  <c:v>Travel and Subs</c:v>
                </c:pt>
                <c:pt idx="2">
                  <c:v>External Experts</c:v>
                </c:pt>
                <c:pt idx="3">
                  <c:v>Office Costs (Direct)</c:v>
                </c:pt>
                <c:pt idx="4">
                  <c:v>Office Costs (Proportional)</c:v>
                </c:pt>
                <c:pt idx="5">
                  <c:v>Promotion</c:v>
                </c:pt>
                <c:pt idx="6">
                  <c:v>Equipment</c:v>
                </c:pt>
                <c:pt idx="7">
                  <c:v>Other Costs</c:v>
                </c:pt>
                <c:pt idx="8">
                  <c:v>In Kind Costs</c:v>
                </c:pt>
                <c:pt idx="9">
                  <c:v>TOTAL</c:v>
                </c:pt>
              </c:strCache>
            </c:strRef>
          </c:cat>
          <c:val>
            <c:numRef>
              <c:f>Sheet1!$E$2:$E$11</c:f>
              <c:numCache>
                <c:formatCode>0.00%</c:formatCode>
                <c:ptCount val="10"/>
                <c:pt idx="0">
                  <c:v>0.59850000000000003</c:v>
                </c:pt>
                <c:pt idx="1">
                  <c:v>0.67020000000000002</c:v>
                </c:pt>
                <c:pt idx="2">
                  <c:v>0.84430000000000005</c:v>
                </c:pt>
                <c:pt idx="3" formatCode="0%">
                  <c:v>0</c:v>
                </c:pt>
                <c:pt idx="4">
                  <c:v>0.83120000000000005</c:v>
                </c:pt>
                <c:pt idx="5">
                  <c:v>0.38009999999999999</c:v>
                </c:pt>
                <c:pt idx="6">
                  <c:v>0.89070000000000005</c:v>
                </c:pt>
                <c:pt idx="7">
                  <c:v>-0.66669999999999996</c:v>
                </c:pt>
                <c:pt idx="9">
                  <c:v>0.69030000000000002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U of Ulster</c:v>
                </c:pt>
              </c:strCache>
            </c:strRef>
          </c:tx>
          <c:invertIfNegative val="0"/>
          <c:cat>
            <c:strRef>
              <c:f>Sheet1!$A$2:$A$11</c:f>
              <c:strCache>
                <c:ptCount val="10"/>
                <c:pt idx="0">
                  <c:v>Staff</c:v>
                </c:pt>
                <c:pt idx="1">
                  <c:v>Travel and Subs</c:v>
                </c:pt>
                <c:pt idx="2">
                  <c:v>External Experts</c:v>
                </c:pt>
                <c:pt idx="3">
                  <c:v>Office Costs (Direct)</c:v>
                </c:pt>
                <c:pt idx="4">
                  <c:v>Office Costs (Proportional)</c:v>
                </c:pt>
                <c:pt idx="5">
                  <c:v>Promotion</c:v>
                </c:pt>
                <c:pt idx="6">
                  <c:v>Equipment</c:v>
                </c:pt>
                <c:pt idx="7">
                  <c:v>Other Costs</c:v>
                </c:pt>
                <c:pt idx="8">
                  <c:v>In Kind Costs</c:v>
                </c:pt>
                <c:pt idx="9">
                  <c:v>TOTAL</c:v>
                </c:pt>
              </c:strCache>
            </c:strRef>
          </c:cat>
          <c:val>
            <c:numRef>
              <c:f>Sheet1!$F$2:$F$11</c:f>
              <c:numCache>
                <c:formatCode>0.00%</c:formatCode>
                <c:ptCount val="10"/>
                <c:pt idx="0">
                  <c:v>0.61809999999999998</c:v>
                </c:pt>
                <c:pt idx="1">
                  <c:v>0.76500000000000001</c:v>
                </c:pt>
                <c:pt idx="2" formatCode="0%">
                  <c:v>-1</c:v>
                </c:pt>
                <c:pt idx="3" formatCode="0%">
                  <c:v>0</c:v>
                </c:pt>
                <c:pt idx="4">
                  <c:v>0</c:v>
                </c:pt>
                <c:pt idx="5">
                  <c:v>-1</c:v>
                </c:pt>
                <c:pt idx="6">
                  <c:v>0.82399999999999995</c:v>
                </c:pt>
                <c:pt idx="7" formatCode="0%">
                  <c:v>1</c:v>
                </c:pt>
                <c:pt idx="9">
                  <c:v>0.62539999999999996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240064"/>
        <c:axId val="180911488"/>
      </c:barChart>
      <c:catAx>
        <c:axId val="169240064"/>
        <c:scaling>
          <c:orientation val="minMax"/>
        </c:scaling>
        <c:delete val="0"/>
        <c:axPos val="b"/>
        <c:majorTickMark val="out"/>
        <c:minorTickMark val="none"/>
        <c:tickLblPos val="nextTo"/>
        <c:crossAx val="180911488"/>
        <c:crosses val="autoZero"/>
        <c:auto val="1"/>
        <c:lblAlgn val="ctr"/>
        <c:lblOffset val="100"/>
        <c:noMultiLvlLbl val="0"/>
      </c:catAx>
      <c:valAx>
        <c:axId val="1809114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692400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7987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7987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7987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D8EC4F-E694-4AC5-A5BA-7B5C8B7A36D6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0274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04A7D0-33B9-4380-885E-C7C708853DD3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296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6297499-9C8B-4C6D-89FE-33FC77B05044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762000"/>
            <a:ext cx="35814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46"/>
          <p:cNvGraphicFramePr>
            <a:graphicFrameLocks noChangeAspect="1"/>
          </p:cNvGraphicFramePr>
          <p:nvPr/>
        </p:nvGraphicFramePr>
        <p:xfrm>
          <a:off x="4191000" y="5435600"/>
          <a:ext cx="35052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8" name="Photo Editor Photo" r:id="rId4" imgW="2771429" imgH="923810" progId="">
                  <p:embed/>
                </p:oleObj>
              </mc:Choice>
              <mc:Fallback>
                <p:oleObj name="Photo Editor Photo" r:id="rId4" imgW="2771429" imgH="923810" progId="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5435600"/>
                        <a:ext cx="3505200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779838" y="2852738"/>
            <a:ext cx="5189537" cy="504825"/>
          </a:xfrm>
        </p:spPr>
        <p:txBody>
          <a:bodyPr/>
          <a:lstStyle>
            <a:lvl1pPr>
              <a:defRPr sz="1100" b="1"/>
            </a:lvl1pPr>
          </a:lstStyle>
          <a:p>
            <a:r>
              <a:rPr lang="sv-SE" altLang="en-US"/>
              <a:t>CLICK HERE TO CHANGE HEADER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6F8120-F143-4045-B79E-F5F855843D04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FB84E-07FC-4452-A21D-85ADB8971B38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87EF73-93AE-4248-B199-297521C8B457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DE8EFD-7F8B-4C2F-B71C-7CFE6D155E12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13267-65E1-4F56-BDE5-F9013FB2F54C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6D79E3-83FE-4F9F-A1BB-2B26B591DBD8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BDF14D-5496-4D1A-A9E5-929A3AE812AF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A162D2-4C9D-4E10-8074-22876059D9DD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42E460-FAE7-42A7-888D-E97C02005BB1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E9730E-F616-4C74-8A22-147854ED5D9B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06E8EC-A447-47BF-B3A0-BDA19F749C29}" type="slidenum">
              <a:rPr lang="sv-SE" altLang="en-US"/>
              <a:pPr/>
              <a:t>‹#›</a:t>
            </a:fld>
            <a:endParaRPr lang="sv-SE" alt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20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en-US" smtClean="0"/>
              <a:t>Klicka här för att ändra format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altLang="en-US" smtClean="0"/>
              <a:t>Klicka här för att ändra format på bakgrundstexten</a:t>
            </a:r>
          </a:p>
          <a:p>
            <a:pPr lvl="1"/>
            <a:r>
              <a:rPr lang="sv-SE" altLang="en-US" smtClean="0"/>
              <a:t>Nivå två</a:t>
            </a:r>
          </a:p>
          <a:p>
            <a:pPr lvl="2"/>
            <a:r>
              <a:rPr lang="sv-SE" altLang="en-US" smtClean="0"/>
              <a:t>Nivå tre</a:t>
            </a:r>
          </a:p>
          <a:p>
            <a:pPr lvl="3"/>
            <a:r>
              <a:rPr lang="sv-SE" altLang="en-US" smtClean="0"/>
              <a:t>Nivå fyra</a:t>
            </a:r>
          </a:p>
          <a:p>
            <a:pPr lvl="4"/>
            <a:r>
              <a:rPr lang="sv-SE" altLang="en-US" smtClean="0"/>
              <a:t>Nivå fem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sv-SE" alt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sv-SE" alt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123C09D8-A24F-4646-B817-699A65D983C8}" type="slidenum">
              <a:rPr lang="sv-SE" altLang="en-US"/>
              <a:pPr/>
              <a:t>‹#›</a:t>
            </a:fld>
            <a:endParaRPr lang="sv-SE" altLang="en-US" dirty="0"/>
          </a:p>
        </p:txBody>
      </p:sp>
      <p:graphicFrame>
        <p:nvGraphicFramePr>
          <p:cNvPr id="1031" name="Object 45"/>
          <p:cNvGraphicFramePr>
            <a:graphicFrameLocks noChangeAspect="1"/>
          </p:cNvGraphicFramePr>
          <p:nvPr/>
        </p:nvGraphicFramePr>
        <p:xfrm>
          <a:off x="7210425" y="0"/>
          <a:ext cx="19335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Photo Editor Photo" r:id="rId14" imgW="2771429" imgH="923810" progId="">
                  <p:embed/>
                </p:oleObj>
              </mc:Choice>
              <mc:Fallback>
                <p:oleObj name="Photo Editor Photo" r:id="rId14" imgW="2771429" imgH="923810" progId="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0425" y="0"/>
                        <a:ext cx="1933575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46" descr="blå"/>
          <p:cNvPicPr>
            <a:picLocks noChangeAspect="1" noChangeArrowheads="1"/>
          </p:cNvPicPr>
          <p:nvPr userDrawn="1"/>
        </p:nvPicPr>
        <p:blipFill>
          <a:blip r:embed="rId16" cstate="print"/>
          <a:srcRect l="12100" t="28537" r="14285" b="63818"/>
          <a:stretch>
            <a:fillRect/>
          </a:stretch>
        </p:blipFill>
        <p:spPr bwMode="auto">
          <a:xfrm>
            <a:off x="1812925" y="0"/>
            <a:ext cx="73310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7" descr="NPP_stroke_white"/>
          <p:cNvPicPr>
            <a:picLocks noChangeAspect="1" noChangeArrowheads="1"/>
          </p:cNvPicPr>
          <p:nvPr userDrawn="1"/>
        </p:nvPicPr>
        <p:blipFill>
          <a:blip r:embed="rId17" cstate="print"/>
          <a:srcRect r="28696"/>
          <a:stretch>
            <a:fillRect/>
          </a:stretch>
        </p:blipFill>
        <p:spPr bwMode="auto">
          <a:xfrm>
            <a:off x="4924425" y="152400"/>
            <a:ext cx="4219575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4" name="Group 48"/>
          <p:cNvGrpSpPr>
            <a:grpSpLocks/>
          </p:cNvGrpSpPr>
          <p:nvPr userDrawn="1"/>
        </p:nvGrpSpPr>
        <p:grpSpPr bwMode="auto">
          <a:xfrm>
            <a:off x="190500" y="153988"/>
            <a:ext cx="2447925" cy="738187"/>
            <a:chOff x="186" y="144"/>
            <a:chExt cx="1584" cy="478"/>
          </a:xfrm>
        </p:grpSpPr>
        <p:pic>
          <p:nvPicPr>
            <p:cNvPr id="1036" name="Picture 49" descr="NPP_cyan"/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6" y="144"/>
              <a:ext cx="1056" cy="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50" descr="flag_blueyellow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444" y="287"/>
              <a:ext cx="326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5" name="Picture 51" descr="blå"/>
          <p:cNvPicPr>
            <a:picLocks noChangeAspect="1" noChangeArrowheads="1"/>
          </p:cNvPicPr>
          <p:nvPr userDrawn="1"/>
        </p:nvPicPr>
        <p:blipFill>
          <a:blip r:embed="rId20" cstate="print"/>
          <a:srcRect l="23436" t="32570" r="12131" b="63843"/>
          <a:stretch>
            <a:fillRect/>
          </a:stretch>
        </p:blipFill>
        <p:spPr bwMode="auto">
          <a:xfrm>
            <a:off x="0" y="6386513"/>
            <a:ext cx="64166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30500" y="1818823"/>
            <a:ext cx="5597071" cy="2027464"/>
          </a:xfrm>
        </p:spPr>
        <p:txBody>
          <a:bodyPr anchor="ctr"/>
          <a:lstStyle/>
          <a:p>
            <a:pPr algn="ctr" eaLnBrk="1" hangingPunct="1"/>
            <a:r>
              <a:rPr lang="en-GB" sz="2000" b="0" dirty="0" smtClean="0"/>
              <a:t/>
            </a:r>
            <a:br>
              <a:rPr lang="en-GB" sz="2000" b="0" dirty="0" smtClean="0"/>
            </a:br>
            <a:r>
              <a:rPr lang="en-GB" sz="2000" b="0" dirty="0" smtClean="0"/>
              <a:t>WP1 Project Management and Evaluation</a:t>
            </a:r>
            <a:br>
              <a:rPr lang="en-GB" sz="2000" b="0" dirty="0" smtClean="0"/>
            </a:br>
            <a:r>
              <a:rPr lang="en-GB" sz="1600" b="0" dirty="0" smtClean="0"/>
              <a:t/>
            </a:r>
            <a:br>
              <a:rPr lang="en-GB" sz="1600" b="0" dirty="0" smtClean="0"/>
            </a:br>
            <a:endParaRPr lang="en-GB" sz="2400" dirty="0" smtClean="0"/>
          </a:p>
        </p:txBody>
      </p:sp>
      <p:pic>
        <p:nvPicPr>
          <p:cNvPr id="3075" name="Picture 7" descr="NPP_logo_statemen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4" y="714375"/>
            <a:ext cx="4906508" cy="13552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076" name="Picture 8" descr="EU_flag_tex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5500688"/>
            <a:ext cx="32385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73714" y="3211287"/>
            <a:ext cx="316616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Jose Ospina</a:t>
            </a:r>
            <a:br>
              <a:rPr lang="en-GB" dirty="0"/>
            </a:br>
            <a:r>
              <a:rPr lang="en-GB" dirty="0"/>
              <a:t>Project Manager</a:t>
            </a:r>
            <a:r>
              <a:rPr lang="en-GB" sz="1400" dirty="0"/>
              <a:t/>
            </a:r>
            <a:br>
              <a:rPr lang="en-GB" sz="1400" dirty="0"/>
            </a:br>
            <a:endParaRPr lang="en-GB" sz="1400" dirty="0" smtClean="0"/>
          </a:p>
          <a:p>
            <a:pPr algn="ctr"/>
            <a:r>
              <a:rPr lang="en-US" dirty="0" smtClean="0"/>
              <a:t>NEES Project</a:t>
            </a:r>
          </a:p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Irish </a:t>
            </a:r>
            <a:r>
              <a:rPr lang="en-US" dirty="0" smtClean="0"/>
              <a:t>Partners </a:t>
            </a:r>
            <a:r>
              <a:rPr lang="en-US" dirty="0" smtClean="0"/>
              <a:t>Meeting</a:t>
            </a:r>
          </a:p>
          <a:p>
            <a:pPr algn="ctr"/>
            <a:r>
              <a:rPr lang="en-US" dirty="0" err="1" smtClean="0"/>
              <a:t>Claremorriss</a:t>
            </a:r>
            <a:r>
              <a:rPr lang="en-US" dirty="0" smtClean="0"/>
              <a:t> Ireland </a:t>
            </a:r>
            <a:endParaRPr lang="en-US" dirty="0" smtClean="0"/>
          </a:p>
          <a:p>
            <a:pPr algn="ctr"/>
            <a:r>
              <a:rPr lang="en-US" smtClean="0"/>
              <a:t>27-28</a:t>
            </a:r>
            <a:r>
              <a:rPr lang="en-US" baseline="30000" smtClean="0"/>
              <a:t>th</a:t>
            </a:r>
            <a:r>
              <a:rPr lang="en-US" smtClean="0"/>
              <a:t> March 2013</a:t>
            </a:r>
            <a:endParaRPr lang="en-US" dirty="0"/>
          </a:p>
        </p:txBody>
      </p:sp>
      <p:pic>
        <p:nvPicPr>
          <p:cNvPr id="98306" name="Picture 2" descr="C:\Documents and Settings\Your Name\My Documents\LogoNE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17" y="2654782"/>
            <a:ext cx="2375292" cy="234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119" y="1119883"/>
            <a:ext cx="7543800" cy="554806"/>
          </a:xfrm>
        </p:spPr>
        <p:txBody>
          <a:bodyPr/>
          <a:lstStyle/>
          <a:p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Proposed Action on  Periodic </a:t>
            </a:r>
            <a:r>
              <a:rPr lang="en-IE" dirty="0"/>
              <a:t>Technical and Financial </a:t>
            </a:r>
            <a:r>
              <a:rPr lang="en-IE" dirty="0" smtClean="0"/>
              <a:t>Reports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4544"/>
            <a:ext cx="8229600" cy="4836381"/>
          </a:xfrm>
        </p:spPr>
        <p:txBody>
          <a:bodyPr/>
          <a:lstStyle/>
          <a:p>
            <a:endParaRPr lang="en-IE" dirty="0"/>
          </a:p>
          <a:p>
            <a:r>
              <a:rPr lang="en-IE" dirty="0" smtClean="0"/>
              <a:t>Given the low level of expenditure and therefore lack of measurable actions, the situation remains </a:t>
            </a:r>
            <a:r>
              <a:rPr lang="en-IE" dirty="0" smtClean="0"/>
              <a:t> </a:t>
            </a:r>
            <a:r>
              <a:rPr lang="en-IE" b="1" dirty="0" smtClean="0">
                <a:solidFill>
                  <a:srgbClr val="FF0000"/>
                </a:solidFill>
              </a:rPr>
              <a:t>CRITICAL</a:t>
            </a:r>
          </a:p>
          <a:p>
            <a:r>
              <a:rPr lang="en-IE" dirty="0" smtClean="0"/>
              <a:t>We have </a:t>
            </a:r>
            <a:r>
              <a:rPr lang="en-IE" dirty="0" smtClean="0"/>
              <a:t>still not received any funding and our Project </a:t>
            </a:r>
            <a:r>
              <a:rPr lang="en-IE" dirty="0" smtClean="0"/>
              <a:t>Amendments are now blocked until </a:t>
            </a:r>
            <a:r>
              <a:rPr lang="en-IE" dirty="0" smtClean="0"/>
              <a:t>the 3</a:t>
            </a:r>
            <a:r>
              <a:rPr lang="en-IE" baseline="30000" dirty="0" smtClean="0"/>
              <a:t>rd</a:t>
            </a:r>
            <a:r>
              <a:rPr lang="en-IE" dirty="0" smtClean="0"/>
              <a:t> Period Report is submitted</a:t>
            </a:r>
            <a:endParaRPr lang="en-IE" dirty="0" smtClean="0"/>
          </a:p>
          <a:p>
            <a:r>
              <a:rPr lang="en-IE" dirty="0" smtClean="0"/>
              <a:t>This issue is still priority </a:t>
            </a:r>
            <a:r>
              <a:rPr lang="en-IE" dirty="0" smtClean="0"/>
              <a:t>No. 1 for Project Management.</a:t>
            </a:r>
          </a:p>
          <a:p>
            <a:r>
              <a:rPr lang="en-IE" dirty="0" smtClean="0"/>
              <a:t>We are now blocked (in Claim No. 3) by the Southern and Eastern Regional Assembly (Ireland) auditors, who have not responded on 3 1</a:t>
            </a:r>
            <a:r>
              <a:rPr lang="en-IE" baseline="30000" dirty="0" smtClean="0"/>
              <a:t>st</a:t>
            </a:r>
            <a:r>
              <a:rPr lang="en-IE" dirty="0" smtClean="0"/>
              <a:t> level claims (UCC, SKDP and NCE). We are doing what we can to get them to move on this</a:t>
            </a:r>
            <a:endParaRPr lang="en-IE" dirty="0" smtClean="0"/>
          </a:p>
          <a:p>
            <a:r>
              <a:rPr lang="en-IE" dirty="0" smtClean="0"/>
              <a:t>The Project Amendment we submitted are blocked until Claim 3 is submitted</a:t>
            </a:r>
          </a:p>
          <a:p>
            <a:r>
              <a:rPr lang="en-IE" dirty="0" smtClean="0"/>
              <a:t>The 4</a:t>
            </a:r>
            <a:r>
              <a:rPr lang="en-IE" baseline="30000" dirty="0" smtClean="0"/>
              <a:t>th</a:t>
            </a:r>
            <a:r>
              <a:rPr lang="en-IE" dirty="0" smtClean="0"/>
              <a:t> reporting period is ending at the end of March. Please submit your accounts for Audit to your 1</a:t>
            </a:r>
            <a:r>
              <a:rPr lang="en-IE" baseline="30000" dirty="0" smtClean="0"/>
              <a:t>st</a:t>
            </a:r>
            <a:r>
              <a:rPr lang="en-IE" dirty="0" smtClean="0"/>
              <a:t> level control no later than the end of April, and please return the audited accounts to us no later than end of May. </a:t>
            </a:r>
            <a:endParaRPr lang="en-IE" dirty="0" smtClean="0"/>
          </a:p>
          <a:p>
            <a:r>
              <a:rPr lang="en-IE" dirty="0" smtClean="0"/>
              <a:t>Please ensure accuracy of dates and information given in Reports, both Progress and Financia</a:t>
            </a:r>
            <a:r>
              <a:rPr lang="en-IE" dirty="0"/>
              <a:t>l</a:t>
            </a:r>
            <a:endParaRPr lang="en-IE" dirty="0" smtClean="0"/>
          </a:p>
          <a:p>
            <a:r>
              <a:rPr lang="en-IE" dirty="0" smtClean="0"/>
              <a:t>Please submit completed partner Progress Reports by the </a:t>
            </a:r>
            <a:r>
              <a:rPr lang="en-IE" dirty="0" smtClean="0"/>
              <a:t>deadlines </a:t>
            </a:r>
            <a:r>
              <a:rPr lang="en-IE" dirty="0" smtClean="0"/>
              <a:t>agreed after each period end. The composite report will be sent back to your for comment/amendment within a month of the period end.</a:t>
            </a:r>
          </a:p>
          <a:p>
            <a:r>
              <a:rPr lang="en-IE" b="1" dirty="0" smtClean="0">
                <a:solidFill>
                  <a:srgbClr val="FF0000"/>
                </a:solidFill>
              </a:rPr>
              <a:t>WE </a:t>
            </a:r>
            <a:r>
              <a:rPr lang="en-IE" b="1" dirty="0" smtClean="0">
                <a:solidFill>
                  <a:srgbClr val="FF0000"/>
                </a:solidFill>
              </a:rPr>
              <a:t>CAN DO THIS! </a:t>
            </a:r>
          </a:p>
          <a:p>
            <a:endParaRPr lang="en-IE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261735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 Period Deadlines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- 01.05.11 – 30.09.12</a:t>
            </a:r>
          </a:p>
          <a:p>
            <a:pPr marL="0" indent="0">
              <a:buNone/>
            </a:pPr>
            <a:r>
              <a:rPr lang="en-US" dirty="0" smtClean="0"/>
              <a:t>Claiming: Umea, ARTEK, Clar ICH, CCAE</a:t>
            </a:r>
          </a:p>
          <a:p>
            <a:pPr marL="0" indent="0">
              <a:buNone/>
            </a:pPr>
            <a:r>
              <a:rPr lang="en-US" dirty="0" smtClean="0"/>
              <a:t>Not claiming: GCU, Ulster U, SKDP, NCE (must send letter of explanation)</a:t>
            </a:r>
          </a:p>
          <a:p>
            <a:pPr marL="0" indent="0">
              <a:buNone/>
            </a:pPr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</a:t>
            </a:r>
            <a:r>
              <a:rPr lang="en-US" b="1" dirty="0" smtClean="0"/>
              <a:t>– 01.10.12 – 31.03.12</a:t>
            </a:r>
          </a:p>
          <a:p>
            <a:pPr marL="0" indent="0">
              <a:buNone/>
            </a:pPr>
            <a:r>
              <a:rPr lang="en-US" dirty="0" smtClean="0"/>
              <a:t>Claiming 01.10.12 – 31.03.12 – Umea, ARTEK, Clar ICH, CCAE</a:t>
            </a:r>
          </a:p>
          <a:p>
            <a:pPr marL="0" indent="0">
              <a:buNone/>
            </a:pPr>
            <a:r>
              <a:rPr lang="en-US" dirty="0" smtClean="0"/>
              <a:t>Claiming 01.05.11-31.03.12 – GCU, Ulster U, </a:t>
            </a:r>
            <a:r>
              <a:rPr lang="en-US" dirty="0" smtClean="0"/>
              <a:t>SKDP </a:t>
            </a:r>
          </a:p>
          <a:p>
            <a:pPr marL="0" indent="0">
              <a:buNone/>
            </a:pPr>
            <a:r>
              <a:rPr lang="en-US" dirty="0" smtClean="0"/>
              <a:t>Not claiming; NCE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                              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– 01.04.12 – 30.09.12  </a:t>
            </a:r>
            <a:r>
              <a:rPr lang="en-US" dirty="0" smtClean="0">
                <a:solidFill>
                  <a:srgbClr val="FF0000"/>
                </a:solidFill>
              </a:rPr>
              <a:t>Deadline 01.02.13 (submission still pending due to SERA!)</a:t>
            </a:r>
          </a:p>
          <a:p>
            <a:pPr marL="0" indent="0">
              <a:buNone/>
            </a:pPr>
            <a:r>
              <a:rPr lang="en-US" dirty="0"/>
              <a:t>Claiming 01.05.11-31.03.12 – </a:t>
            </a:r>
            <a:r>
              <a:rPr lang="en-US" dirty="0" smtClean="0"/>
              <a:t>NCE</a:t>
            </a:r>
          </a:p>
          <a:p>
            <a:pPr marL="0" indent="0">
              <a:buNone/>
            </a:pPr>
            <a:r>
              <a:rPr lang="en-US" dirty="0" smtClean="0"/>
              <a:t>Claiming 01.04.12-30.09.12 – Everyone else </a:t>
            </a:r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4</a:t>
            </a:r>
            <a:r>
              <a:rPr lang="en-US" b="1" baseline="30000" dirty="0" smtClean="0"/>
              <a:t>th</a:t>
            </a:r>
            <a:r>
              <a:rPr lang="en-US" b="1" dirty="0" smtClean="0"/>
              <a:t> </a:t>
            </a:r>
            <a:r>
              <a:rPr lang="en-US" b="1" dirty="0" smtClean="0"/>
              <a:t>– 01.10.12 – 31.03.13 </a:t>
            </a:r>
            <a:r>
              <a:rPr lang="en-US" dirty="0" smtClean="0">
                <a:solidFill>
                  <a:srgbClr val="FF0000"/>
                </a:solidFill>
              </a:rPr>
              <a:t>Deadline to submit to 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level 01.05.13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to NPP 01.08.13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– 01.04.13 – 30.09.13 </a:t>
            </a:r>
            <a:r>
              <a:rPr lang="en-US" dirty="0" smtClean="0">
                <a:solidFill>
                  <a:srgbClr val="FF0000"/>
                </a:solidFill>
              </a:rPr>
              <a:t>Deadline 01.02.14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– 01.10.13 – 28.04.14 </a:t>
            </a:r>
            <a:r>
              <a:rPr lang="en-US" dirty="0" smtClean="0">
                <a:solidFill>
                  <a:srgbClr val="FF0000"/>
                </a:solidFill>
              </a:rPr>
              <a:t>Deadline 28.10.14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5228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1290320"/>
            <a:ext cx="7543800" cy="564198"/>
          </a:xfrm>
        </p:spPr>
        <p:txBody>
          <a:bodyPr/>
          <a:lstStyle/>
          <a:p>
            <a:r>
              <a:rPr lang="en-IE" sz="2400" dirty="0" smtClean="0"/>
              <a:t>Note:  Match Funding must be included in </a:t>
            </a:r>
            <a:r>
              <a:rPr lang="en-IE" sz="2400" dirty="0" smtClean="0"/>
              <a:t>Claims</a:t>
            </a:r>
            <a:endParaRPr lang="en-IE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1039"/>
            <a:ext cx="8229600" cy="4159885"/>
          </a:xfrm>
        </p:spPr>
        <p:txBody>
          <a:bodyPr/>
          <a:lstStyle/>
          <a:p>
            <a:r>
              <a:rPr lang="en-IE" sz="2400" dirty="0" smtClean="0"/>
              <a:t>Partners are reporting expenditure as coming from their own income and are presenting Claims as if they were 100% NPP grant funded. </a:t>
            </a:r>
          </a:p>
          <a:p>
            <a:r>
              <a:rPr lang="en-IE" sz="2400" dirty="0" smtClean="0"/>
              <a:t>This is not acceptable, as 40% of funding has to come from own sources.</a:t>
            </a:r>
          </a:p>
          <a:p>
            <a:r>
              <a:rPr lang="en-IE" sz="2400" dirty="0" smtClean="0"/>
              <a:t>Therefore, unless Partners have a very specific source of Match Funding which ha snot yet been taken up (e.g. external grant or other) then please ensure you report around 40% of your expenditure as Match Funded</a:t>
            </a:r>
            <a:r>
              <a:rPr lang="en-IE" dirty="0" smtClean="0"/>
              <a:t>.</a:t>
            </a:r>
            <a:r>
              <a:rPr lang="en-IE" dirty="0" smtClean="0"/>
              <a:t>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361707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Who are the WP Co-ordinators? (and proposed </a:t>
            </a:r>
            <a:r>
              <a:rPr lang="en-IE" dirty="0" smtClean="0"/>
              <a:t>co-coordinators)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000" dirty="0"/>
              <a:t>WP1 – </a:t>
            </a:r>
            <a:r>
              <a:rPr lang="en-IE" sz="2000" dirty="0" smtClean="0"/>
              <a:t>Project </a:t>
            </a:r>
            <a:r>
              <a:rPr lang="en-IE" sz="2000" dirty="0"/>
              <a:t>Management </a:t>
            </a:r>
            <a:r>
              <a:rPr lang="en-IE" sz="2000" dirty="0" smtClean="0"/>
              <a:t>– </a:t>
            </a:r>
            <a:r>
              <a:rPr lang="en-IE" sz="2000" b="1" dirty="0" smtClean="0"/>
              <a:t>CCAE</a:t>
            </a:r>
            <a:r>
              <a:rPr lang="en-IE" sz="2000" dirty="0" smtClean="0"/>
              <a:t> (to be led by Jose)</a:t>
            </a:r>
            <a:endParaRPr lang="en-IE" sz="2000" b="1" dirty="0"/>
          </a:p>
          <a:p>
            <a:r>
              <a:rPr lang="en-IE" sz="2000" dirty="0"/>
              <a:t>WP2 – </a:t>
            </a:r>
            <a:r>
              <a:rPr lang="en-GB" sz="2000" dirty="0"/>
              <a:t>Determining Products, Processes, Opportunities &amp; Barriers </a:t>
            </a:r>
            <a:r>
              <a:rPr lang="en-IE" sz="2000" dirty="0"/>
              <a:t> </a:t>
            </a:r>
            <a:r>
              <a:rPr lang="en-IE" sz="2000" dirty="0" smtClean="0"/>
              <a:t>GCU (to be led by </a:t>
            </a:r>
            <a:r>
              <a:rPr lang="en-IE" sz="2000" b="1" dirty="0" smtClean="0"/>
              <a:t>CCAE</a:t>
            </a:r>
            <a:r>
              <a:rPr lang="en-IE" sz="2000" dirty="0" smtClean="0"/>
              <a:t> – Kevin) </a:t>
            </a:r>
            <a:endParaRPr lang="en-IE" sz="2000" dirty="0"/>
          </a:p>
          <a:p>
            <a:r>
              <a:rPr lang="en-IE" sz="2000" dirty="0"/>
              <a:t>WP3 – Benchmarking Best Practices </a:t>
            </a:r>
            <a:r>
              <a:rPr lang="en-IE" sz="2000" b="1" dirty="0"/>
              <a:t>– </a:t>
            </a:r>
            <a:r>
              <a:rPr lang="en-IE" sz="2000" dirty="0" smtClean="0"/>
              <a:t>U of </a:t>
            </a:r>
            <a:r>
              <a:rPr lang="en-IE" sz="2000" dirty="0" smtClean="0"/>
              <a:t>Umea (</a:t>
            </a:r>
            <a:r>
              <a:rPr lang="en-IE" sz="2000" b="1" dirty="0" smtClean="0"/>
              <a:t>CCAE</a:t>
            </a:r>
            <a:r>
              <a:rPr lang="en-IE" sz="2000" dirty="0" smtClean="0"/>
              <a:t> as above)</a:t>
            </a:r>
            <a:endParaRPr lang="en-IE" sz="2000" dirty="0"/>
          </a:p>
          <a:p>
            <a:r>
              <a:rPr lang="en-IE" sz="2000" dirty="0"/>
              <a:t>WP4 – Exchange of Best Practice </a:t>
            </a:r>
            <a:r>
              <a:rPr lang="en-IE" sz="2000" dirty="0" smtClean="0"/>
              <a:t>(and long term strategy)  </a:t>
            </a:r>
            <a:r>
              <a:rPr lang="en-IE" sz="2000" b="1" dirty="0"/>
              <a:t>– U of </a:t>
            </a:r>
            <a:r>
              <a:rPr lang="en-IE" sz="2000" b="1" dirty="0" smtClean="0"/>
              <a:t>Ulster </a:t>
            </a:r>
            <a:r>
              <a:rPr lang="en-IE" sz="2000" dirty="0" smtClean="0"/>
              <a:t>(led by Stuart)</a:t>
            </a:r>
            <a:endParaRPr lang="en-IE" sz="2000" dirty="0"/>
          </a:p>
          <a:p>
            <a:r>
              <a:rPr lang="en-IE" sz="2000" dirty="0"/>
              <a:t>WP5 – Pilot Projects – SKDP </a:t>
            </a:r>
            <a:r>
              <a:rPr lang="en-IE" sz="2000" dirty="0" smtClean="0"/>
              <a:t>( </a:t>
            </a:r>
            <a:r>
              <a:rPr lang="en-IE" sz="2000" dirty="0"/>
              <a:t>with NCE as </a:t>
            </a:r>
            <a:r>
              <a:rPr lang="en-IE" sz="2000" dirty="0" smtClean="0"/>
              <a:t>co-coordinators) (led by </a:t>
            </a:r>
            <a:r>
              <a:rPr lang="en-IE" sz="2000" b="1" dirty="0" smtClean="0"/>
              <a:t>SKDP</a:t>
            </a:r>
            <a:r>
              <a:rPr lang="en-IE" sz="2000" dirty="0" smtClean="0"/>
              <a:t> Thomas, input from John, </a:t>
            </a:r>
            <a:r>
              <a:rPr lang="en-IE" sz="2000" dirty="0" smtClean="0"/>
              <a:t>Colm</a:t>
            </a:r>
            <a:r>
              <a:rPr lang="en-IE" sz="2000" dirty="0" smtClean="0"/>
              <a:t> </a:t>
            </a:r>
            <a:r>
              <a:rPr lang="en-IE" sz="2000" b="1" dirty="0" smtClean="0"/>
              <a:t>NCE</a:t>
            </a:r>
            <a:r>
              <a:rPr lang="en-IE" sz="2000" dirty="0" smtClean="0"/>
              <a:t> - on SEAI Programmes) </a:t>
            </a:r>
            <a:endParaRPr lang="en-IE" sz="2000" dirty="0"/>
          </a:p>
          <a:p>
            <a:r>
              <a:rPr lang="en-IE" sz="2000" dirty="0"/>
              <a:t>WP6 – Training and Support – ARTEK </a:t>
            </a:r>
            <a:r>
              <a:rPr lang="en-IE" sz="2000" dirty="0" smtClean="0"/>
              <a:t>(led by </a:t>
            </a:r>
            <a:r>
              <a:rPr lang="en-IE" sz="2000" b="1" dirty="0" smtClean="0"/>
              <a:t>Clar</a:t>
            </a:r>
            <a:r>
              <a:rPr lang="en-IE" sz="2000" b="1" dirty="0" smtClean="0"/>
              <a:t> </a:t>
            </a:r>
            <a:r>
              <a:rPr lang="en-IE" sz="2000" b="1" dirty="0"/>
              <a:t>ICH </a:t>
            </a:r>
            <a:r>
              <a:rPr lang="en-IE" sz="2000" dirty="0"/>
              <a:t>as co-cordinators)</a:t>
            </a:r>
          </a:p>
          <a:p>
            <a:r>
              <a:rPr lang="en-IE" sz="2000" dirty="0"/>
              <a:t>WP7 – Dissemination – U of Umea </a:t>
            </a:r>
            <a:r>
              <a:rPr lang="en-IE" sz="2000" dirty="0" smtClean="0"/>
              <a:t>(led by </a:t>
            </a:r>
            <a:r>
              <a:rPr lang="en-IE" sz="2000" b="1" dirty="0" smtClean="0"/>
              <a:t>Clar</a:t>
            </a:r>
            <a:r>
              <a:rPr lang="en-IE" sz="2000" b="1" dirty="0" smtClean="0"/>
              <a:t> ICH </a:t>
            </a:r>
            <a:r>
              <a:rPr lang="en-IE" sz="2000" dirty="0" smtClean="0"/>
              <a:t>with input from </a:t>
            </a:r>
            <a:r>
              <a:rPr lang="en-IE" sz="2000" b="1" dirty="0" smtClean="0"/>
              <a:t>CCAE)</a:t>
            </a:r>
            <a:endParaRPr lang="en-IE" sz="2000" b="1" dirty="0"/>
          </a:p>
          <a:p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11723855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progress and achievements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4 </a:t>
            </a:r>
            <a:r>
              <a:rPr lang="en-US" sz="2000" dirty="0" smtClean="0"/>
              <a:t>Full Partner </a:t>
            </a:r>
            <a:r>
              <a:rPr lang="en-US" sz="2000" dirty="0" smtClean="0"/>
              <a:t>meetings </a:t>
            </a:r>
            <a:endParaRPr lang="en-US" sz="2000" dirty="0"/>
          </a:p>
          <a:p>
            <a:r>
              <a:rPr lang="en-US" sz="2000" dirty="0" smtClean="0"/>
              <a:t> </a:t>
            </a:r>
            <a:r>
              <a:rPr lang="en-US" sz="2000" dirty="0" smtClean="0"/>
              <a:t>6 </a:t>
            </a:r>
            <a:r>
              <a:rPr lang="en-US" sz="2000" dirty="0" smtClean="0"/>
              <a:t>Study Visits </a:t>
            </a:r>
            <a:r>
              <a:rPr lang="en-US" sz="2000" dirty="0" smtClean="0"/>
              <a:t>(2 x Cork</a:t>
            </a:r>
            <a:r>
              <a:rPr lang="en-US" sz="2000" dirty="0" smtClean="0"/>
              <a:t>, </a:t>
            </a:r>
            <a:r>
              <a:rPr lang="en-US" sz="2000" dirty="0" smtClean="0"/>
              <a:t>2 x Umea 1 x Down 1 x </a:t>
            </a:r>
            <a:r>
              <a:rPr lang="en-US" sz="2000" dirty="0" smtClean="0"/>
              <a:t>Claremorris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r>
              <a:rPr lang="en-US" sz="2000" dirty="0" smtClean="0"/>
              <a:t>Criteria for identifying best practices (WP2)</a:t>
            </a:r>
          </a:p>
          <a:p>
            <a:r>
              <a:rPr lang="en-US" sz="2000" dirty="0" smtClean="0"/>
              <a:t>Evaluation Process for BP’s  and Expert Panel Evaluation (</a:t>
            </a:r>
            <a:r>
              <a:rPr lang="en-US" sz="2000" dirty="0" smtClean="0"/>
              <a:t>WP 3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and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Calls for NEES Best Practices  (WP3)</a:t>
            </a:r>
          </a:p>
          <a:p>
            <a:r>
              <a:rPr lang="en-US" sz="2000" dirty="0" smtClean="0"/>
              <a:t>6 Best Practices </a:t>
            </a:r>
            <a:r>
              <a:rPr lang="en-US" sz="2000" dirty="0" smtClean="0"/>
              <a:t>identified, 17 more submitted  </a:t>
            </a:r>
            <a:r>
              <a:rPr lang="en-US" sz="2000" dirty="0" smtClean="0"/>
              <a:t>(WP3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r>
              <a:rPr lang="en-US" sz="2000" dirty="0" smtClean="0"/>
              <a:t>Launch in Cork City (WP7)</a:t>
            </a:r>
          </a:p>
          <a:p>
            <a:r>
              <a:rPr lang="en-US" sz="2000" dirty="0" smtClean="0"/>
              <a:t>Presentation in Scottish Parliament (WP7)</a:t>
            </a:r>
          </a:p>
          <a:p>
            <a:r>
              <a:rPr lang="en-US" sz="2000" dirty="0" smtClean="0"/>
              <a:t>Significant media coverage of Project (WP7)</a:t>
            </a:r>
          </a:p>
          <a:p>
            <a:r>
              <a:rPr lang="en-US" sz="2000" dirty="0" smtClean="0"/>
              <a:t>Exhibition and publicity materials for NPP Conference (WP7)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6365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problems and short-comings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Financial and administrative </a:t>
            </a:r>
            <a:r>
              <a:rPr lang="en-US" sz="2000" dirty="0" smtClean="0"/>
              <a:t>delays</a:t>
            </a:r>
            <a:r>
              <a:rPr lang="en-US" sz="2000" dirty="0" smtClean="0"/>
              <a:t>,  </a:t>
            </a:r>
            <a:r>
              <a:rPr lang="en-US" sz="2000" b="1" dirty="0" smtClean="0"/>
              <a:t>especially in progress and financial </a:t>
            </a:r>
            <a:r>
              <a:rPr lang="en-US" sz="2000" b="1" dirty="0" smtClean="0"/>
              <a:t>reporting </a:t>
            </a:r>
            <a:endParaRPr lang="en-US" sz="2000" b="1" dirty="0" smtClean="0"/>
          </a:p>
          <a:p>
            <a:r>
              <a:rPr lang="en-US" sz="2000" dirty="0" smtClean="0"/>
              <a:t>Unacceptable level </a:t>
            </a:r>
            <a:r>
              <a:rPr lang="en-US" sz="2000" dirty="0" smtClean="0"/>
              <a:t>of underspend for most Partners</a:t>
            </a:r>
          </a:p>
          <a:p>
            <a:r>
              <a:rPr lang="en-US" sz="2000" dirty="0" smtClean="0"/>
              <a:t>Lack of reported activities from most  Partners</a:t>
            </a:r>
          </a:p>
          <a:p>
            <a:r>
              <a:rPr lang="en-US" sz="2000" dirty="0" smtClean="0"/>
              <a:t>Lack of local </a:t>
            </a:r>
            <a:r>
              <a:rPr lang="en-US" sz="2000" dirty="0" smtClean="0"/>
              <a:t>Best Practices from 1 region (Greenland), low number for Northern Ireland</a:t>
            </a:r>
            <a:endParaRPr lang="en-US" sz="2000" dirty="0" smtClean="0"/>
          </a:p>
          <a:p>
            <a:r>
              <a:rPr lang="en-US" sz="2000" dirty="0" smtClean="0"/>
              <a:t>Lack of </a:t>
            </a:r>
            <a:r>
              <a:rPr lang="en-US" sz="2000" dirty="0" smtClean="0"/>
              <a:t>activities </a:t>
            </a:r>
            <a:r>
              <a:rPr lang="en-US" sz="2000" dirty="0" smtClean="0"/>
              <a:t>reported by Partners (e.g.  meetings, public events or pilot projects)</a:t>
            </a:r>
          </a:p>
          <a:p>
            <a:r>
              <a:rPr lang="en-US" sz="2000" dirty="0" smtClean="0"/>
              <a:t>Lack of concrete </a:t>
            </a:r>
            <a:r>
              <a:rPr lang="en-US" sz="2000" dirty="0" smtClean="0"/>
              <a:t>and identifiable </a:t>
            </a:r>
            <a:r>
              <a:rPr lang="en-US" sz="2000" dirty="0" smtClean="0"/>
              <a:t>results</a:t>
            </a:r>
          </a:p>
          <a:p>
            <a:r>
              <a:rPr lang="en-US" sz="2000" dirty="0"/>
              <a:t>Lack of clarity in what </a:t>
            </a:r>
            <a:r>
              <a:rPr lang="en-US" sz="2000" dirty="0" smtClean="0"/>
              <a:t>some Partner are </a:t>
            </a:r>
            <a:r>
              <a:rPr lang="en-US" sz="2000" dirty="0"/>
              <a:t>supposed to be doing in the Project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344842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404192"/>
              </p:ext>
            </p:extLst>
          </p:nvPr>
        </p:nvGraphicFramePr>
        <p:xfrm>
          <a:off x="749093" y="1693107"/>
          <a:ext cx="7690178" cy="4412996"/>
        </p:xfrm>
        <a:graphic>
          <a:graphicData uri="http://schemas.openxmlformats.org/drawingml/2006/table">
            <a:tbl>
              <a:tblPr firstRow="1" firstCol="1" bandRow="1"/>
              <a:tblGrid>
                <a:gridCol w="145956"/>
                <a:gridCol w="190321"/>
                <a:gridCol w="190321"/>
                <a:gridCol w="151811"/>
                <a:gridCol w="152369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190880"/>
                <a:gridCol w="243902"/>
                <a:gridCol w="158508"/>
                <a:gridCol w="157950"/>
              </a:tblGrid>
              <a:tr h="16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 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38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41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6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highlight>
                            <a:srgbClr val="008080"/>
                          </a:highlight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678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Events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PM 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PM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Focus Groups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Focus Groups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PM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Focus Groups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PM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Focus Groups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PM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PM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European 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Seminar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Final PM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678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IE" sz="1000" b="1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</a:t>
                      </a:r>
                      <a:r>
                        <a:rPr lang="en-IE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Period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IE" sz="10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nd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period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C6D9F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C6D9F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C6D9F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C6D9F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solidFill>
                            <a:srgbClr val="C6D9F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IE" sz="10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rd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period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IE" sz="10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period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IE" sz="10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period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en-IE" sz="1000" baseline="30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period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678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Reports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1st Report FLC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1st Report to LP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1st </a:t>
                      </a:r>
                      <a:r>
                        <a:rPr lang="en-IE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Report 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NPP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2nd Report  FLC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2nd Report  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2nd </a:t>
                      </a:r>
                      <a:r>
                        <a:rPr lang="en-IE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Report NPP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3rd Report </a:t>
                      </a:r>
                      <a:r>
                        <a:rPr lang="en-IE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FLC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I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3rd Report LP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3rd </a:t>
                      </a:r>
                      <a:r>
                        <a:rPr lang="en-IE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Report 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NPP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4th Report  FLC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4th Report LP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4th </a:t>
                      </a:r>
                      <a:r>
                        <a:rPr lang="en-IE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Report 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NPP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5th Report FLC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5th Report  LP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5th </a:t>
                      </a:r>
                      <a:r>
                        <a:rPr lang="en-IE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Report 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NPP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Fn Report tFLC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Fn Report to LP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Fn </a:t>
                      </a:r>
                      <a:r>
                        <a:rPr lang="en-IE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Report </a:t>
                      </a: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NPP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278" marR="60278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514992" y="861979"/>
            <a:ext cx="7827624" cy="72024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endParaRPr lang="en-IE" dirty="0" smtClean="0"/>
          </a:p>
          <a:p>
            <a:r>
              <a:rPr lang="en-IE" dirty="0" smtClean="0"/>
              <a:t>New Work Programme from now to end of Project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095414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3920"/>
            <a:ext cx="7543800" cy="533718"/>
          </a:xfrm>
        </p:spPr>
        <p:txBody>
          <a:bodyPr/>
          <a:lstStyle/>
          <a:p>
            <a:r>
              <a:rPr lang="en-IE" dirty="0" smtClean="0"/>
              <a:t>Underspend Irish Partners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6100220"/>
              </p:ext>
            </p:extLst>
          </p:nvPr>
        </p:nvGraphicFramePr>
        <p:xfrm>
          <a:off x="457200" y="1719263"/>
          <a:ext cx="8229600" cy="4411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71376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and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85582"/>
            <a:ext cx="8229600" cy="4996497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000" b="1" dirty="0" smtClean="0"/>
              <a:t>WP2</a:t>
            </a:r>
            <a:r>
              <a:rPr lang="en-US" sz="2000" dirty="0" smtClean="0"/>
              <a:t> and </a:t>
            </a:r>
            <a:r>
              <a:rPr lang="en-US" sz="2000" b="1" dirty="0" smtClean="0"/>
              <a:t>WP3</a:t>
            </a:r>
            <a:r>
              <a:rPr lang="en-US" sz="2000" dirty="0" smtClean="0"/>
              <a:t> are proceeding well, and in line </a:t>
            </a:r>
            <a:r>
              <a:rPr lang="en-US" sz="2000" dirty="0" smtClean="0"/>
              <a:t>for achieving both expenditure and results (e.g. Criteria, Benchmarking and 15 Best Practices)</a:t>
            </a:r>
          </a:p>
          <a:p>
            <a:pPr>
              <a:buFontTx/>
              <a:buChar char="-"/>
            </a:pPr>
            <a:r>
              <a:rPr lang="en-US" sz="2000" b="1" dirty="0" smtClean="0"/>
              <a:t>WP4</a:t>
            </a:r>
            <a:r>
              <a:rPr lang="en-US" sz="2000" dirty="0" smtClean="0"/>
              <a:t> has kicked off well, and with sound proposals from U of Ulster and positive proposed Work </a:t>
            </a:r>
            <a:r>
              <a:rPr lang="en-US" sz="2000" dirty="0" smtClean="0"/>
              <a:t>Programme</a:t>
            </a:r>
            <a:r>
              <a:rPr lang="en-US" sz="2000" dirty="0" smtClean="0"/>
              <a:t> (to be discussed)</a:t>
            </a:r>
          </a:p>
          <a:p>
            <a:pPr>
              <a:buFontTx/>
              <a:buChar char="-"/>
            </a:pPr>
            <a:r>
              <a:rPr lang="en-US" sz="2000" b="1" dirty="0" smtClean="0"/>
              <a:t>WP5</a:t>
            </a:r>
            <a:r>
              <a:rPr lang="en-US" sz="2000" dirty="0" smtClean="0"/>
              <a:t> is also developing well. But we lack an overall picture. There are a number of good proposals (3 x Ireland and 1 x Greenland). But we need at least 2 more Pilots particularly from Partners who have a budget  (e.g. SKDP and University of Umea).</a:t>
            </a:r>
          </a:p>
          <a:p>
            <a:pPr>
              <a:buFontTx/>
              <a:buChar char="-"/>
            </a:pPr>
            <a:r>
              <a:rPr lang="en-US" sz="2000" b="1" dirty="0" smtClean="0"/>
              <a:t>WP6</a:t>
            </a:r>
            <a:r>
              <a:rPr lang="en-US" sz="2000" dirty="0" smtClean="0"/>
              <a:t> has potential but for the moment only </a:t>
            </a:r>
            <a:r>
              <a:rPr lang="en-US" sz="2000" dirty="0" smtClean="0"/>
              <a:t>Clar</a:t>
            </a:r>
            <a:r>
              <a:rPr lang="en-US" sz="2000" dirty="0" smtClean="0"/>
              <a:t> ICH seems to be developing this area, and only locally. We need more concrete proposals over the next months.</a:t>
            </a:r>
          </a:p>
          <a:p>
            <a:pPr>
              <a:buFontTx/>
              <a:buChar char="-"/>
            </a:pPr>
            <a:r>
              <a:rPr lang="en-US" sz="2000" b="1" dirty="0" smtClean="0"/>
              <a:t>WP7 </a:t>
            </a:r>
            <a:r>
              <a:rPr lang="en-US" sz="2000" dirty="0" smtClean="0"/>
              <a:t>again has potential and some useful actions have been undertaken, but NEES lacks a good dissemination Strategy and more actions with real impact.  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115351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120"/>
            <a:ext cx="7543800" cy="584518"/>
          </a:xfrm>
        </p:spPr>
        <p:txBody>
          <a:bodyPr/>
          <a:lstStyle/>
          <a:p>
            <a:r>
              <a:rPr lang="en-US" dirty="0" smtClean="0"/>
              <a:t>Specific </a:t>
            </a:r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160"/>
            <a:ext cx="8229600" cy="459676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2000" dirty="0" smtClean="0"/>
              <a:t>To have a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and possibly a 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Call. Calls are useful publicity, they help raise our profile, broaden participation</a:t>
            </a:r>
            <a:r>
              <a:rPr lang="en-US" sz="2000" dirty="0" smtClean="0"/>
              <a:t> and gain knowledge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To have an additional Full Partner Meeting in Cork on the 21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and 22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of May. 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Greenland Partners Meeting in August – consider taking Best Practices to complement training actions?</a:t>
            </a:r>
            <a:endParaRPr lang="en-US" sz="2000" dirty="0"/>
          </a:p>
          <a:p>
            <a:pPr marL="457200" indent="-457200">
              <a:buAutoNum type="arabicPeriod" startAt="4"/>
            </a:pPr>
            <a:r>
              <a:rPr lang="en-US" sz="2000" dirty="0" smtClean="0"/>
              <a:t>Public Events to showcase Best Practices in every area. Possibly during </a:t>
            </a:r>
            <a:r>
              <a:rPr lang="en-US" sz="2000" dirty="0" smtClean="0"/>
              <a:t>Energy Week (end of June). </a:t>
            </a:r>
            <a:r>
              <a:rPr lang="en-US" sz="2000" dirty="0" smtClean="0"/>
              <a:t>This will raise awareness and take up Promotional Budgets that are currently underspent.</a:t>
            </a:r>
          </a:p>
          <a:p>
            <a:pPr marL="457200" indent="-457200">
              <a:buAutoNum type="arabicPeriod" startAt="4"/>
            </a:pPr>
            <a:r>
              <a:rPr lang="en-US" sz="2000" dirty="0" smtClean="0"/>
              <a:t>2 more Pilot Project are needed, especially in regions</a:t>
            </a:r>
            <a:r>
              <a:rPr lang="en-US" sz="2000" dirty="0" smtClean="0"/>
              <a:t> that have Expert and Equipment budgets unspent.</a:t>
            </a:r>
          </a:p>
          <a:p>
            <a:pPr marL="457200" indent="-457200">
              <a:buAutoNum type="arabicPeriod" startAt="4"/>
            </a:pPr>
            <a:r>
              <a:rPr lang="en-US" sz="2000" dirty="0" smtClean="0"/>
              <a:t>A social media based dissemination strategy that involves all Partners through Linked In, Facebook, Twitter, etc.</a:t>
            </a:r>
            <a:r>
              <a:rPr lang="en-US" sz="2000" dirty="0" smtClean="0"/>
              <a:t> 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69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Periodic Technical and Financial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1400" b="1" dirty="0" smtClean="0"/>
              <a:t>Technical Report 1 </a:t>
            </a:r>
            <a:r>
              <a:rPr lang="en-IE" sz="1400" dirty="0" smtClean="0"/>
              <a:t>(01.05.11-30.09.11) submitted in draft and number of improvements requested. </a:t>
            </a:r>
          </a:p>
          <a:p>
            <a:r>
              <a:rPr lang="en-IE" sz="1400" b="1" dirty="0" smtClean="0"/>
              <a:t>Financial Report 1 </a:t>
            </a:r>
            <a:r>
              <a:rPr lang="en-IE" sz="1400" dirty="0" smtClean="0"/>
              <a:t>(same period) held up by minor query in Southern and Eastern Regional Assembly – report cannot be finalised until 1</a:t>
            </a:r>
            <a:r>
              <a:rPr lang="en-IE" sz="1400" baseline="30000" dirty="0" smtClean="0"/>
              <a:t>st</a:t>
            </a:r>
            <a:r>
              <a:rPr lang="en-IE" sz="1400" dirty="0" smtClean="0"/>
              <a:t> level audit of UCC is completed. </a:t>
            </a:r>
            <a:r>
              <a:rPr lang="en-IE" sz="1400" u="sng" dirty="0" smtClean="0"/>
              <a:t>A number of Partners opted to not claim. This was agreed by previous desk officer – but not ideal.</a:t>
            </a:r>
          </a:p>
          <a:p>
            <a:r>
              <a:rPr lang="en-IE" sz="1400" dirty="0" smtClean="0"/>
              <a:t>NPP/NNEES have requested all Partner to review their I</a:t>
            </a:r>
            <a:r>
              <a:rPr lang="en-IE" sz="1400" b="1" dirty="0" smtClean="0"/>
              <a:t>NDICATORS</a:t>
            </a:r>
            <a:r>
              <a:rPr lang="en-IE" sz="1400" dirty="0" smtClean="0"/>
              <a:t> for periods 1 and 2 as they have been queried by NPP. Please review and send ASAP to allow update of Technical Report – this will be circulated again for final correction by 31.11.12</a:t>
            </a:r>
          </a:p>
          <a:p>
            <a:r>
              <a:rPr lang="en-IE" sz="1400" b="1" dirty="0" smtClean="0"/>
              <a:t>Technical Report  2 </a:t>
            </a:r>
            <a:r>
              <a:rPr lang="en-IE" sz="1400" dirty="0" smtClean="0"/>
              <a:t>(01.10.11 – 31.03.12) submitted in draft as not all Partner 1</a:t>
            </a:r>
            <a:r>
              <a:rPr lang="en-IE" sz="1400" baseline="30000" dirty="0" smtClean="0"/>
              <a:t>st</a:t>
            </a:r>
            <a:r>
              <a:rPr lang="en-IE" sz="1400" dirty="0" smtClean="0"/>
              <a:t> level audits have been received. Indicators need to be updated, report will circulated again for correction by all by 31.11.12 </a:t>
            </a:r>
          </a:p>
          <a:p>
            <a:r>
              <a:rPr lang="en-IE" sz="1400" b="1" dirty="0" smtClean="0"/>
              <a:t>Financial Report 2 </a:t>
            </a:r>
            <a:r>
              <a:rPr lang="en-IE" sz="1400" dirty="0" smtClean="0"/>
              <a:t>(same period) – Have only received completed 1</a:t>
            </a:r>
            <a:r>
              <a:rPr lang="en-IE" sz="1400" baseline="30000" dirty="0" smtClean="0"/>
              <a:t>st</a:t>
            </a:r>
            <a:r>
              <a:rPr lang="en-IE" sz="1400" dirty="0" smtClean="0"/>
              <a:t> level audits from </a:t>
            </a:r>
            <a:r>
              <a:rPr lang="en-IE" sz="1400" u="sng" dirty="0" smtClean="0"/>
              <a:t>GCU, </a:t>
            </a:r>
            <a:r>
              <a:rPr lang="en-IE" sz="1400" u="sng" dirty="0" smtClean="0"/>
              <a:t>Clar</a:t>
            </a:r>
            <a:r>
              <a:rPr lang="en-IE" sz="1400" u="sng" dirty="0" smtClean="0"/>
              <a:t> ICH and Umea </a:t>
            </a:r>
            <a:r>
              <a:rPr lang="en-IE" sz="1400" dirty="0" smtClean="0"/>
              <a:t>– all other reports are outstanding – </a:t>
            </a:r>
            <a:r>
              <a:rPr lang="en-IE" sz="1400" u="sng" dirty="0" smtClean="0"/>
              <a:t>ARTEK are proposing to not claim for period 2 but to claim for period 2 and 3 together.</a:t>
            </a:r>
            <a:r>
              <a:rPr lang="en-IE" sz="1400" dirty="0" smtClean="0"/>
              <a:t> We will verify with Christopher Parker (NPP desk officer) at the meeting 15.11.12 if this is acceptable.  It is imperative that we received 1</a:t>
            </a:r>
            <a:r>
              <a:rPr lang="en-IE" sz="1400" baseline="30000" dirty="0" smtClean="0"/>
              <a:t>st</a:t>
            </a:r>
            <a:r>
              <a:rPr lang="en-IE" sz="1400" dirty="0" smtClean="0"/>
              <a:t> level </a:t>
            </a:r>
            <a:r>
              <a:rPr lang="en-IE" sz="1400" dirty="0" smtClean="0"/>
              <a:t>audits </a:t>
            </a:r>
            <a:r>
              <a:rPr lang="en-IE" sz="1400" dirty="0" smtClean="0"/>
              <a:t>for period 2 from ALL Partners ASAP.</a:t>
            </a:r>
            <a:r>
              <a:rPr lang="en-IE" sz="1400" b="1" dirty="0"/>
              <a:t> Technical Report 3 </a:t>
            </a:r>
            <a:r>
              <a:rPr lang="en-IE" sz="1400" dirty="0"/>
              <a:t>(01.05/12-31.10.12) I have received partner progress reports from </a:t>
            </a:r>
            <a:r>
              <a:rPr lang="en-IE" sz="1400" u="sng" dirty="0"/>
              <a:t>Clar</a:t>
            </a:r>
            <a:r>
              <a:rPr lang="en-IE" sz="1400" u="sng" dirty="0"/>
              <a:t> ICH, from GCU </a:t>
            </a:r>
            <a:r>
              <a:rPr lang="en-IE" sz="1400" dirty="0"/>
              <a:t>(note - wrong dates on form) </a:t>
            </a:r>
          </a:p>
          <a:p>
            <a:r>
              <a:rPr lang="en-IE" sz="1400" b="1" dirty="0"/>
              <a:t>Financial Report 3 </a:t>
            </a:r>
            <a:r>
              <a:rPr lang="en-IE" sz="1400" dirty="0"/>
              <a:t>(same period) I have not received any 1</a:t>
            </a:r>
            <a:r>
              <a:rPr lang="en-IE" sz="1400" baseline="30000" dirty="0"/>
              <a:t>st</a:t>
            </a:r>
            <a:r>
              <a:rPr lang="en-IE" sz="1400" dirty="0"/>
              <a:t> level audits yet this period</a:t>
            </a:r>
          </a:p>
          <a:p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13864944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ätverk">
  <a:themeElements>
    <a:clrScheme name="Nätve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ätverk">
      <a:majorFont>
        <a:latin typeface="Arial Unicode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ätve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ätve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ätve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6806</TotalTime>
  <Words>1525</Words>
  <Application>Microsoft Office PowerPoint</Application>
  <PresentationFormat>On-screen Show (4:3)</PresentationFormat>
  <Paragraphs>580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Nätverk</vt:lpstr>
      <vt:lpstr>Photo Editor Photo</vt:lpstr>
      <vt:lpstr> WP1 Project Management and Evaluation  </vt:lpstr>
      <vt:lpstr>Who are the WP Co-ordinators? (and proposed co-coordinators)</vt:lpstr>
      <vt:lpstr>Positive progress and achievements to date</vt:lpstr>
      <vt:lpstr>Main problems and short-comings to date</vt:lpstr>
      <vt:lpstr>PowerPoint Presentation</vt:lpstr>
      <vt:lpstr>Underspend Irish Partners</vt:lpstr>
      <vt:lpstr>Progress and Possibilities</vt:lpstr>
      <vt:lpstr>Specific Recommendations</vt:lpstr>
      <vt:lpstr>Periodic Technical and Financial Reports</vt:lpstr>
      <vt:lpstr> Proposed Action on  Periodic Technical and Financial Reports </vt:lpstr>
      <vt:lpstr>Reporting  Period Deadlines</vt:lpstr>
      <vt:lpstr>Note:  Match Funding must be included in Claims</vt:lpstr>
    </vt:vector>
  </TitlesOfParts>
  <Company>NPP JPS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NPP 2007-2013</dc:title>
  <dc:subject>General Presentation</dc:subject>
  <dc:creator>Claire Matheson</dc:creator>
  <cp:lastModifiedBy>Your Name</cp:lastModifiedBy>
  <cp:revision>455</cp:revision>
  <dcterms:created xsi:type="dcterms:W3CDTF">2004-11-18T17:38:55Z</dcterms:created>
  <dcterms:modified xsi:type="dcterms:W3CDTF">2013-03-25T20:20:09Z</dcterms:modified>
</cp:coreProperties>
</file>