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sldIdLst>
    <p:sldId id="304" r:id="rId2"/>
    <p:sldId id="295" r:id="rId3"/>
    <p:sldId id="296" r:id="rId4"/>
    <p:sldId id="297" r:id="rId5"/>
    <p:sldId id="257" r:id="rId6"/>
    <p:sldId id="258" r:id="rId7"/>
    <p:sldId id="260" r:id="rId8"/>
    <p:sldId id="259" r:id="rId9"/>
    <p:sldId id="261" r:id="rId10"/>
    <p:sldId id="262" r:id="rId11"/>
    <p:sldId id="266" r:id="rId12"/>
    <p:sldId id="268" r:id="rId13"/>
    <p:sldId id="270" r:id="rId14"/>
    <p:sldId id="272" r:id="rId15"/>
    <p:sldId id="274" r:id="rId16"/>
    <p:sldId id="276" r:id="rId17"/>
    <p:sldId id="277" r:id="rId18"/>
    <p:sldId id="279" r:id="rId19"/>
    <p:sldId id="281" r:id="rId20"/>
    <p:sldId id="282" r:id="rId21"/>
    <p:sldId id="284" r:id="rId22"/>
    <p:sldId id="288" r:id="rId23"/>
    <p:sldId id="302" r:id="rId24"/>
    <p:sldId id="299" r:id="rId25"/>
    <p:sldId id="290" r:id="rId26"/>
    <p:sldId id="303" r:id="rId27"/>
    <p:sldId id="292" r:id="rId28"/>
    <p:sldId id="300" r:id="rId29"/>
  </p:sldIdLst>
  <p:sldSz cx="9144000" cy="6858000" type="screen4x3"/>
  <p:notesSz cx="6858000" cy="9144000"/>
  <p:defaultTextStyle>
    <a:defPPr>
      <a:defRPr lang="sv-SE"/>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80FF"/>
    <a:srgbClr val="CCFF66"/>
    <a:srgbClr val="66FF66"/>
    <a:srgbClr val="00FFFF"/>
    <a:srgbClr val="00FF80"/>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447" autoAdjust="0"/>
  </p:normalViewPr>
  <p:slideViewPr>
    <p:cSldViewPr>
      <p:cViewPr>
        <p:scale>
          <a:sx n="66" d="100"/>
          <a:sy n="66" d="100"/>
        </p:scale>
        <p:origin x="-1014" y="-126"/>
      </p:cViewPr>
      <p:guideLst>
        <p:guide orient="horz" pos="2160"/>
        <p:guide pos="2880"/>
      </p:guideLst>
    </p:cSldViewPr>
  </p:slideViewPr>
  <p:outlineViewPr>
    <p:cViewPr>
      <p:scale>
        <a:sx n="33" d="100"/>
        <a:sy n="33" d="100"/>
      </p:scale>
      <p:origin x="0" y="39582"/>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B1487BE-A84C-4B53-9507-6281B514908A}" type="datetimeFigureOut">
              <a:rPr lang="en-US"/>
              <a:pPr/>
              <a:t>10/27/2011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6BFFE53-596D-4500-9279-DE3C1E6429A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pPr eaLnBrk="1" hangingPunct="1"/>
            <a:fld id="{BE10B92E-D8D0-49ED-8013-DA82C7D55757}" type="slidenum">
              <a:rPr lang="en-GB"/>
              <a:pPr eaLnBrk="1" hangingPunct="1"/>
              <a:t>1</a:t>
            </a:fld>
            <a:endParaRPr lang="en-GB"/>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1443"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1444" name="Platshållare för bildnummer 3"/>
          <p:cNvSpPr>
            <a:spLocks noGrp="1"/>
          </p:cNvSpPr>
          <p:nvPr>
            <p:ph type="sldNum" sz="quarter" idx="5"/>
          </p:nvPr>
        </p:nvSpPr>
        <p:spPr bwMode="auto">
          <a:noFill/>
          <a:ln>
            <a:miter lim="800000"/>
            <a:headEnd/>
            <a:tailEnd/>
          </a:ln>
        </p:spPr>
        <p:txBody>
          <a:bodyPr/>
          <a:lstStyle/>
          <a:p>
            <a:fld id="{140D367C-F57A-421A-A527-F26BF322025F}"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349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3492" name="Platshållare för bildnummer 3"/>
          <p:cNvSpPr>
            <a:spLocks noGrp="1"/>
          </p:cNvSpPr>
          <p:nvPr>
            <p:ph type="sldNum" sz="quarter" idx="5"/>
          </p:nvPr>
        </p:nvSpPr>
        <p:spPr bwMode="auto">
          <a:noFill/>
          <a:ln>
            <a:miter lim="800000"/>
            <a:headEnd/>
            <a:tailEnd/>
          </a:ln>
        </p:spPr>
        <p:txBody>
          <a:bodyPr/>
          <a:lstStyle/>
          <a:p>
            <a:fld id="{DD20B860-3D8D-4B46-80B6-779985EF5378}"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5539"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5540" name="Platshållare för bildnummer 3"/>
          <p:cNvSpPr>
            <a:spLocks noGrp="1"/>
          </p:cNvSpPr>
          <p:nvPr>
            <p:ph type="sldNum" sz="quarter" idx="5"/>
          </p:nvPr>
        </p:nvSpPr>
        <p:spPr bwMode="auto">
          <a:noFill/>
          <a:ln>
            <a:miter lim="800000"/>
            <a:headEnd/>
            <a:tailEnd/>
          </a:ln>
        </p:spPr>
        <p:txBody>
          <a:bodyPr/>
          <a:lstStyle/>
          <a:p>
            <a:fld id="{E2151207-0822-45CF-BC86-0B42EB6D19E3}"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758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7588" name="Platshållare för bildnummer 3"/>
          <p:cNvSpPr>
            <a:spLocks noGrp="1"/>
          </p:cNvSpPr>
          <p:nvPr>
            <p:ph type="sldNum" sz="quarter" idx="5"/>
          </p:nvPr>
        </p:nvSpPr>
        <p:spPr bwMode="auto">
          <a:noFill/>
          <a:ln>
            <a:miter lim="800000"/>
            <a:headEnd/>
            <a:tailEnd/>
          </a:ln>
        </p:spPr>
        <p:txBody>
          <a:bodyPr/>
          <a:lstStyle/>
          <a:p>
            <a:fld id="{BFC11BA9-B457-4B27-9705-3E74DE8357B4}"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9635"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9636" name="Platshållare för bildnummer 3"/>
          <p:cNvSpPr>
            <a:spLocks noGrp="1"/>
          </p:cNvSpPr>
          <p:nvPr>
            <p:ph type="sldNum" sz="quarter" idx="5"/>
          </p:nvPr>
        </p:nvSpPr>
        <p:spPr bwMode="auto">
          <a:noFill/>
          <a:ln>
            <a:miter lim="800000"/>
            <a:headEnd/>
            <a:tailEnd/>
          </a:ln>
        </p:spPr>
        <p:txBody>
          <a:bodyPr/>
          <a:lstStyle/>
          <a:p>
            <a:fld id="{731641A5-E48B-42AC-85DC-436869C134DE}"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1683"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1684" name="Platshållare för bildnummer 3"/>
          <p:cNvSpPr>
            <a:spLocks noGrp="1"/>
          </p:cNvSpPr>
          <p:nvPr>
            <p:ph type="sldNum" sz="quarter" idx="5"/>
          </p:nvPr>
        </p:nvSpPr>
        <p:spPr bwMode="auto">
          <a:noFill/>
          <a:ln>
            <a:miter lim="800000"/>
            <a:headEnd/>
            <a:tailEnd/>
          </a:ln>
        </p:spPr>
        <p:txBody>
          <a:bodyPr/>
          <a:lstStyle/>
          <a:p>
            <a:fld id="{3636436F-E993-4267-8D03-864630211261}"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270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2708" name="Platshållare för bildnummer 3"/>
          <p:cNvSpPr>
            <a:spLocks noGrp="1"/>
          </p:cNvSpPr>
          <p:nvPr>
            <p:ph type="sldNum" sz="quarter" idx="5"/>
          </p:nvPr>
        </p:nvSpPr>
        <p:spPr bwMode="auto">
          <a:noFill/>
          <a:ln>
            <a:miter lim="800000"/>
            <a:headEnd/>
            <a:tailEnd/>
          </a:ln>
        </p:spPr>
        <p:txBody>
          <a:bodyPr/>
          <a:lstStyle/>
          <a:p>
            <a:fld id="{877AB763-08C8-43BA-9EB5-E627BDFB6CC5}"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373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3732" name="Platshållare för bildnummer 3"/>
          <p:cNvSpPr>
            <a:spLocks noGrp="1"/>
          </p:cNvSpPr>
          <p:nvPr>
            <p:ph type="sldNum" sz="quarter" idx="5"/>
          </p:nvPr>
        </p:nvSpPr>
        <p:spPr bwMode="auto">
          <a:noFill/>
          <a:ln>
            <a:miter lim="800000"/>
            <a:headEnd/>
            <a:tailEnd/>
          </a:ln>
        </p:spPr>
        <p:txBody>
          <a:bodyPr/>
          <a:lstStyle/>
          <a:p>
            <a:fld id="{919BF756-A340-4B4D-A84E-F689C683D90B}"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5779"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5780" name="Platshållare för bildnummer 3"/>
          <p:cNvSpPr>
            <a:spLocks noGrp="1"/>
          </p:cNvSpPr>
          <p:nvPr>
            <p:ph type="sldNum" sz="quarter" idx="5"/>
          </p:nvPr>
        </p:nvSpPr>
        <p:spPr bwMode="auto">
          <a:noFill/>
          <a:ln>
            <a:miter lim="800000"/>
            <a:headEnd/>
            <a:tailEnd/>
          </a:ln>
        </p:spPr>
        <p:txBody>
          <a:bodyPr/>
          <a:lstStyle/>
          <a:p>
            <a:fld id="{3D69A570-9602-40C8-AA41-F9C40118FF9F}"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782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7828" name="Platshållare för bildnummer 3"/>
          <p:cNvSpPr>
            <a:spLocks noGrp="1"/>
          </p:cNvSpPr>
          <p:nvPr>
            <p:ph type="sldNum" sz="quarter" idx="5"/>
          </p:nvPr>
        </p:nvSpPr>
        <p:spPr bwMode="auto">
          <a:noFill/>
          <a:ln>
            <a:miter lim="800000"/>
            <a:headEnd/>
            <a:tailEnd/>
          </a:ln>
        </p:spPr>
        <p:txBody>
          <a:bodyPr/>
          <a:lstStyle/>
          <a:p>
            <a:fld id="{2B2FE2CC-3B68-49EF-B870-BE8D622841A8}"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222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2228" name="Platshållare för bildnummer 3"/>
          <p:cNvSpPr>
            <a:spLocks noGrp="1"/>
          </p:cNvSpPr>
          <p:nvPr>
            <p:ph type="sldNum" sz="quarter" idx="5"/>
          </p:nvPr>
        </p:nvSpPr>
        <p:spPr bwMode="auto">
          <a:noFill/>
          <a:ln>
            <a:miter lim="800000"/>
            <a:headEnd/>
            <a:tailEnd/>
          </a:ln>
        </p:spPr>
        <p:txBody>
          <a:bodyPr/>
          <a:lstStyle/>
          <a:p>
            <a:fld id="{98065D98-E4E0-4A68-9280-352065CCAB5C}"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7885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78852" name="Platshållare för bildnummer 3"/>
          <p:cNvSpPr>
            <a:spLocks noGrp="1"/>
          </p:cNvSpPr>
          <p:nvPr>
            <p:ph type="sldNum" sz="quarter" idx="5"/>
          </p:nvPr>
        </p:nvSpPr>
        <p:spPr bwMode="auto">
          <a:noFill/>
          <a:ln>
            <a:miter lim="800000"/>
            <a:headEnd/>
            <a:tailEnd/>
          </a:ln>
        </p:spPr>
        <p:txBody>
          <a:bodyPr/>
          <a:lstStyle/>
          <a:p>
            <a:fld id="{F4C25AA8-A4F6-498F-BCA0-DDED5C0CD799}"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80899"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80900" name="Platshållare för bildnummer 3"/>
          <p:cNvSpPr>
            <a:spLocks noGrp="1"/>
          </p:cNvSpPr>
          <p:nvPr>
            <p:ph type="sldNum" sz="quarter" idx="5"/>
          </p:nvPr>
        </p:nvSpPr>
        <p:spPr bwMode="auto">
          <a:noFill/>
          <a:ln>
            <a:miter lim="800000"/>
            <a:headEnd/>
            <a:tailEnd/>
          </a:ln>
        </p:spPr>
        <p:txBody>
          <a:bodyPr/>
          <a:lstStyle/>
          <a:p>
            <a:fld id="{5AC554AF-E000-483D-A208-2056534140FA}"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a:lstStyle/>
          <a:p>
            <a:fld id="{C9C5B335-F6D9-4FFD-943C-06311C7E7C3A}"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noFill/>
          <a:ln>
            <a:miter lim="800000"/>
            <a:headEnd/>
            <a:tailEnd/>
          </a:ln>
        </p:spPr>
        <p:txBody>
          <a:bodyPr/>
          <a:lstStyle/>
          <a:p>
            <a:fld id="{F3528423-C45A-4461-944A-0C4E6D3F3992}"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8806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88068" name="Platshållare för bildnummer 3"/>
          <p:cNvSpPr>
            <a:spLocks noGrp="1"/>
          </p:cNvSpPr>
          <p:nvPr>
            <p:ph type="sldNum" sz="quarter" idx="5"/>
          </p:nvPr>
        </p:nvSpPr>
        <p:spPr bwMode="auto">
          <a:noFill/>
          <a:ln>
            <a:miter lim="800000"/>
            <a:headEnd/>
            <a:tailEnd/>
          </a:ln>
        </p:spPr>
        <p:txBody>
          <a:bodyPr/>
          <a:lstStyle/>
          <a:p>
            <a:fld id="{5C21B971-B823-4999-9C15-7052F10C67B4}"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90115"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90116" name="Platshållare för bildnummer 3"/>
          <p:cNvSpPr>
            <a:spLocks noGrp="1"/>
          </p:cNvSpPr>
          <p:nvPr>
            <p:ph type="sldNum" sz="quarter" idx="5"/>
          </p:nvPr>
        </p:nvSpPr>
        <p:spPr bwMode="auto">
          <a:noFill/>
          <a:ln>
            <a:miter lim="800000"/>
            <a:headEnd/>
            <a:tailEnd/>
          </a:ln>
        </p:spPr>
        <p:txBody>
          <a:bodyPr/>
          <a:lstStyle/>
          <a:p>
            <a:fld id="{9A451163-9053-4C61-B66E-EA1785524B10}"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92163"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92164" name="Platshållare för bildnummer 3"/>
          <p:cNvSpPr>
            <a:spLocks noGrp="1"/>
          </p:cNvSpPr>
          <p:nvPr>
            <p:ph type="sldNum" sz="quarter" idx="5"/>
          </p:nvPr>
        </p:nvSpPr>
        <p:spPr bwMode="auto">
          <a:noFill/>
          <a:ln>
            <a:miter lim="800000"/>
            <a:headEnd/>
            <a:tailEnd/>
          </a:ln>
        </p:spPr>
        <p:txBody>
          <a:bodyPr/>
          <a:lstStyle/>
          <a:p>
            <a:fld id="{53373AE4-79E5-4745-8F25-5FF1FEF0232F}"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9318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93188" name="Platshållare för bildnummer 3"/>
          <p:cNvSpPr>
            <a:spLocks noGrp="1"/>
          </p:cNvSpPr>
          <p:nvPr>
            <p:ph type="sldNum" sz="quarter" idx="5"/>
          </p:nvPr>
        </p:nvSpPr>
        <p:spPr bwMode="auto">
          <a:noFill/>
          <a:ln>
            <a:miter lim="800000"/>
            <a:headEnd/>
            <a:tailEnd/>
          </a:ln>
        </p:spPr>
        <p:txBody>
          <a:bodyPr/>
          <a:lstStyle/>
          <a:p>
            <a:fld id="{694F12D2-FA01-492D-BD5F-9E2CB9E68CD3}"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9421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94212" name="Platshållare för bildnummer 3"/>
          <p:cNvSpPr>
            <a:spLocks noGrp="1"/>
          </p:cNvSpPr>
          <p:nvPr>
            <p:ph type="sldNum" sz="quarter" idx="5"/>
          </p:nvPr>
        </p:nvSpPr>
        <p:spPr bwMode="auto">
          <a:noFill/>
          <a:ln>
            <a:miter lim="800000"/>
            <a:headEnd/>
            <a:tailEnd/>
          </a:ln>
        </p:spPr>
        <p:txBody>
          <a:bodyPr/>
          <a:lstStyle/>
          <a:p>
            <a:fld id="{80D5537A-E007-4C64-A9D0-ECE5D620BCA0}" type="slidenum">
              <a:rPr lang="en-US"/>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325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3252" name="Platshållare för bildnummer 3"/>
          <p:cNvSpPr>
            <a:spLocks noGrp="1"/>
          </p:cNvSpPr>
          <p:nvPr>
            <p:ph type="sldNum" sz="quarter" idx="5"/>
          </p:nvPr>
        </p:nvSpPr>
        <p:spPr bwMode="auto">
          <a:noFill/>
          <a:ln>
            <a:miter lim="800000"/>
            <a:headEnd/>
            <a:tailEnd/>
          </a:ln>
        </p:spPr>
        <p:txBody>
          <a:bodyPr/>
          <a:lstStyle/>
          <a:p>
            <a:fld id="{78CC685F-0F18-46EC-A702-4463D5A8C346}"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4275"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4276" name="Platshållare för bildnummer 3"/>
          <p:cNvSpPr>
            <a:spLocks noGrp="1"/>
          </p:cNvSpPr>
          <p:nvPr>
            <p:ph type="sldNum" sz="quarter" idx="5"/>
          </p:nvPr>
        </p:nvSpPr>
        <p:spPr bwMode="auto">
          <a:noFill/>
          <a:ln>
            <a:miter lim="800000"/>
            <a:headEnd/>
            <a:tailEnd/>
          </a:ln>
        </p:spPr>
        <p:txBody>
          <a:bodyPr/>
          <a:lstStyle/>
          <a:p>
            <a:fld id="{9A3355BA-3455-4734-A44A-DD41C2EA278B}"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5299"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5300" name="Platshållare för bildnummer 3"/>
          <p:cNvSpPr>
            <a:spLocks noGrp="1"/>
          </p:cNvSpPr>
          <p:nvPr>
            <p:ph type="sldNum" sz="quarter" idx="5"/>
          </p:nvPr>
        </p:nvSpPr>
        <p:spPr bwMode="auto">
          <a:noFill/>
          <a:ln>
            <a:miter lim="800000"/>
            <a:headEnd/>
            <a:tailEnd/>
          </a:ln>
        </p:spPr>
        <p:txBody>
          <a:bodyPr/>
          <a:lstStyle/>
          <a:p>
            <a:fld id="{AA961B51-AB3E-4FDA-8D2C-204EEDD432C0}"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6323"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6324" name="Platshållare för bildnummer 3"/>
          <p:cNvSpPr>
            <a:spLocks noGrp="1"/>
          </p:cNvSpPr>
          <p:nvPr>
            <p:ph type="sldNum" sz="quarter" idx="5"/>
          </p:nvPr>
        </p:nvSpPr>
        <p:spPr bwMode="auto">
          <a:noFill/>
          <a:ln>
            <a:miter lim="800000"/>
            <a:headEnd/>
            <a:tailEnd/>
          </a:ln>
        </p:spPr>
        <p:txBody>
          <a:bodyPr/>
          <a:lstStyle/>
          <a:p>
            <a:fld id="{E61B2108-278A-4C28-A9D4-E6122DCA8102}"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7347"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7348" name="Platshållare för bildnummer 3"/>
          <p:cNvSpPr>
            <a:spLocks noGrp="1"/>
          </p:cNvSpPr>
          <p:nvPr>
            <p:ph type="sldNum" sz="quarter" idx="5"/>
          </p:nvPr>
        </p:nvSpPr>
        <p:spPr bwMode="auto">
          <a:noFill/>
          <a:ln>
            <a:miter lim="800000"/>
            <a:headEnd/>
            <a:tailEnd/>
          </a:ln>
        </p:spPr>
        <p:txBody>
          <a:bodyPr/>
          <a:lstStyle/>
          <a:p>
            <a:fld id="{F63BAB83-3AFF-4662-A254-928C6583E013}"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58371"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58372" name="Platshållare för bildnummer 3"/>
          <p:cNvSpPr>
            <a:spLocks noGrp="1"/>
          </p:cNvSpPr>
          <p:nvPr>
            <p:ph type="sldNum" sz="quarter" idx="5"/>
          </p:nvPr>
        </p:nvSpPr>
        <p:spPr bwMode="auto">
          <a:noFill/>
          <a:ln>
            <a:miter lim="800000"/>
            <a:headEnd/>
            <a:tailEnd/>
          </a:ln>
        </p:spPr>
        <p:txBody>
          <a:bodyPr/>
          <a:lstStyle/>
          <a:p>
            <a:fld id="{3ED50BFD-172E-434F-B94E-05B70B406069}"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Platshållare för bildobjekt 1"/>
          <p:cNvSpPr>
            <a:spLocks noGrp="1" noRot="1" noChangeAspect="1" noTextEdit="1"/>
          </p:cNvSpPr>
          <p:nvPr>
            <p:ph type="sldImg"/>
          </p:nvPr>
        </p:nvSpPr>
        <p:spPr bwMode="auto">
          <a:noFill/>
          <a:ln>
            <a:solidFill>
              <a:srgbClr val="000000"/>
            </a:solidFill>
            <a:miter lim="800000"/>
            <a:headEnd/>
            <a:tailEnd/>
          </a:ln>
        </p:spPr>
      </p:sp>
      <p:sp>
        <p:nvSpPr>
          <p:cNvPr id="60419" name="Platshållare för anteckningar 2"/>
          <p:cNvSpPr>
            <a:spLocks noGrp="1"/>
          </p:cNvSpPr>
          <p:nvPr>
            <p:ph type="body" idx="1"/>
          </p:nvPr>
        </p:nvSpPr>
        <p:spPr bwMode="auto">
          <a:noFill/>
        </p:spPr>
        <p:txBody>
          <a:bodyPr wrap="square" numCol="1" anchor="t" anchorCtr="0" compatLnSpc="1">
            <a:prstTxWarp prst="textNoShape">
              <a:avLst/>
            </a:prstTxWarp>
          </a:bodyPr>
          <a:lstStyle/>
          <a:p>
            <a:endParaRPr lang="da-DK" smtClean="0"/>
          </a:p>
        </p:txBody>
      </p:sp>
      <p:sp>
        <p:nvSpPr>
          <p:cNvPr id="60420" name="Platshållare för bildnummer 3"/>
          <p:cNvSpPr>
            <a:spLocks noGrp="1"/>
          </p:cNvSpPr>
          <p:nvPr>
            <p:ph type="sldNum" sz="quarter" idx="5"/>
          </p:nvPr>
        </p:nvSpPr>
        <p:spPr bwMode="auto">
          <a:noFill/>
          <a:ln>
            <a:miter lim="800000"/>
            <a:headEnd/>
            <a:tailEnd/>
          </a:ln>
        </p:spPr>
        <p:txBody>
          <a:bodyPr/>
          <a:lstStyle/>
          <a:p>
            <a:fld id="{AA8E09DA-EF0D-4251-BF7F-D921768FC399}"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blå"/>
          <p:cNvPicPr>
            <a:picLocks noChangeAspect="1" noChangeArrowheads="1"/>
          </p:cNvPicPr>
          <p:nvPr/>
        </p:nvPicPr>
        <p:blipFill>
          <a:blip r:embed="rId3" cstate="print"/>
          <a:srcRect l="23436" t="32570" r="12131" b="63843"/>
          <a:stretch>
            <a:fillRect/>
          </a:stretch>
        </p:blipFill>
        <p:spPr bwMode="auto">
          <a:xfrm>
            <a:off x="-15875" y="6386513"/>
            <a:ext cx="6416675" cy="471487"/>
          </a:xfrm>
          <a:prstGeom prst="rect">
            <a:avLst/>
          </a:prstGeom>
          <a:noFill/>
          <a:ln w="9525">
            <a:noFill/>
            <a:miter lim="800000"/>
            <a:headEnd/>
            <a:tailEnd/>
          </a:ln>
        </p:spPr>
      </p:pic>
      <p:pic>
        <p:nvPicPr>
          <p:cNvPr id="5" name="Picture 45"/>
          <p:cNvPicPr>
            <a:picLocks noChangeAspect="1" noChangeArrowheads="1"/>
          </p:cNvPicPr>
          <p:nvPr userDrawn="1"/>
        </p:nvPicPr>
        <p:blipFill>
          <a:blip r:embed="rId4" cstate="print"/>
          <a:srcRect/>
          <a:stretch>
            <a:fillRect/>
          </a:stretch>
        </p:blipFill>
        <p:spPr bwMode="auto">
          <a:xfrm>
            <a:off x="381000" y="228600"/>
            <a:ext cx="3581400" cy="1619250"/>
          </a:xfrm>
          <a:prstGeom prst="rect">
            <a:avLst/>
          </a:prstGeom>
          <a:noFill/>
          <a:ln w="9525">
            <a:noFill/>
            <a:miter lim="800000"/>
            <a:headEnd/>
            <a:tailEnd/>
          </a:ln>
        </p:spPr>
      </p:pic>
      <p:graphicFrame>
        <p:nvGraphicFramePr>
          <p:cNvPr id="6" name="Object 46"/>
          <p:cNvGraphicFramePr>
            <a:graphicFrameLocks noChangeAspect="1"/>
          </p:cNvGraphicFramePr>
          <p:nvPr/>
        </p:nvGraphicFramePr>
        <p:xfrm>
          <a:off x="4114800" y="5410200"/>
          <a:ext cx="3505200" cy="1168400"/>
        </p:xfrm>
        <a:graphic>
          <a:graphicData uri="http://schemas.openxmlformats.org/presentationml/2006/ole">
            <p:oleObj spid="_x0000_s107522" name="Photo Editor Photo" r:id="rId5" imgW="2771429" imgH="923810" progId="">
              <p:embed/>
            </p:oleObj>
          </a:graphicData>
        </a:graphic>
      </p:graphicFrame>
      <p:sp>
        <p:nvSpPr>
          <p:cNvPr id="10244" name="Rectangle 4"/>
          <p:cNvSpPr>
            <a:spLocks noGrp="1" noChangeArrowheads="1"/>
          </p:cNvSpPr>
          <p:nvPr>
            <p:ph type="ctrTitle"/>
          </p:nvPr>
        </p:nvSpPr>
        <p:spPr>
          <a:xfrm>
            <a:off x="685800" y="2286000"/>
            <a:ext cx="7772400" cy="1143000"/>
          </a:xfrm>
        </p:spPr>
        <p:txBody>
          <a:bodyPr/>
          <a:lstStyle>
            <a:lvl1pPr>
              <a:defRPr/>
            </a:lvl1pPr>
          </a:lstStyle>
          <a:p>
            <a:r>
              <a:rPr lang="en-GB"/>
              <a:t>Click to edit Master title style</a:t>
            </a:r>
          </a:p>
        </p:txBody>
      </p:sp>
      <p:sp>
        <p:nvSpPr>
          <p:cNvPr id="10245" name="Rectangle 5"/>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GB"/>
              <a:t>Click to edit Master subtitle style</a:t>
            </a:r>
          </a:p>
        </p:txBody>
      </p:sp>
      <p:sp>
        <p:nvSpPr>
          <p:cNvPr id="7" name="Rectangle 10"/>
          <p:cNvSpPr>
            <a:spLocks noGrp="1" noChangeArrowheads="1"/>
          </p:cNvSpPr>
          <p:nvPr>
            <p:ph type="dt" sz="half" idx="10"/>
          </p:nvPr>
        </p:nvSpPr>
        <p:spPr>
          <a:xfrm>
            <a:off x="685800" y="6248400"/>
            <a:ext cx="1905000" cy="457200"/>
          </a:xfrm>
        </p:spPr>
        <p:txBody>
          <a:bodyPr/>
          <a:lstStyle>
            <a:lvl1pPr>
              <a:defRPr/>
            </a:lvl1pPr>
          </a:lstStyle>
          <a:p>
            <a:endParaRPr lang="en-US"/>
          </a:p>
        </p:txBody>
      </p:sp>
      <p:sp>
        <p:nvSpPr>
          <p:cNvPr id="8" name="Rectangle 11"/>
          <p:cNvSpPr>
            <a:spLocks noGrp="1" noChangeArrowheads="1"/>
          </p:cNvSpPr>
          <p:nvPr>
            <p:ph type="ftr" sz="quarter" idx="11"/>
          </p:nvPr>
        </p:nvSpPr>
        <p:spPr>
          <a:xfrm>
            <a:off x="3124200" y="6248400"/>
            <a:ext cx="2895600" cy="457200"/>
          </a:xfrm>
        </p:spPr>
        <p:txBody>
          <a:bodyPr/>
          <a:lstStyle>
            <a:lvl1pPr>
              <a:defRPr/>
            </a:lvl1pPr>
          </a:lstStyle>
          <a:p>
            <a:endParaRPr lang="en-US"/>
          </a:p>
        </p:txBody>
      </p:sp>
      <p:sp>
        <p:nvSpPr>
          <p:cNvPr id="9" name="Rectangle 12"/>
          <p:cNvSpPr>
            <a:spLocks noGrp="1" noChangeArrowheads="1"/>
          </p:cNvSpPr>
          <p:nvPr>
            <p:ph type="sldNum" sz="quarter" idx="12"/>
          </p:nvPr>
        </p:nvSpPr>
        <p:spPr>
          <a:xfrm>
            <a:off x="6553200" y="6248400"/>
            <a:ext cx="1905000" cy="457200"/>
          </a:xfrm>
        </p:spPr>
        <p:txBody>
          <a:bodyPr/>
          <a:lstStyle>
            <a:lvl1pPr>
              <a:defRPr/>
            </a:lvl1pPr>
          </a:lstStyle>
          <a:p>
            <a:fld id="{86CB86A9-0E48-4275-AFF6-6B8366B99E9E}" type="slidenum">
              <a:rPr lang="sv-SE"/>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F1B75CA-8D51-49AE-A15E-4D7510F823C3}" type="slidenum">
              <a:rPr lang="sv-SE"/>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9713" y="1447800"/>
            <a:ext cx="1944687"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52475" y="1447800"/>
            <a:ext cx="568483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8F75881-BB29-415B-B7BB-BD2FD8F8D6F2}" type="slidenum">
              <a:rPr lang="sv-SE"/>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3" name="Picture 45"/>
          <p:cNvPicPr>
            <a:picLocks noChangeAspect="1" noChangeArrowheads="1"/>
          </p:cNvPicPr>
          <p:nvPr userDrawn="1"/>
        </p:nvPicPr>
        <p:blipFill>
          <a:blip r:embed="rId3" cstate="print"/>
          <a:srcRect/>
          <a:stretch>
            <a:fillRect/>
          </a:stretch>
        </p:blipFill>
        <p:spPr bwMode="auto">
          <a:xfrm>
            <a:off x="533400" y="762000"/>
            <a:ext cx="3581400" cy="1619250"/>
          </a:xfrm>
          <a:prstGeom prst="rect">
            <a:avLst/>
          </a:prstGeom>
          <a:noFill/>
          <a:ln w="9525">
            <a:noFill/>
            <a:miter lim="800000"/>
            <a:headEnd/>
            <a:tailEnd/>
          </a:ln>
        </p:spPr>
      </p:pic>
      <p:graphicFrame>
        <p:nvGraphicFramePr>
          <p:cNvPr id="4" name="Object 46"/>
          <p:cNvGraphicFramePr>
            <a:graphicFrameLocks noChangeAspect="1"/>
          </p:cNvGraphicFramePr>
          <p:nvPr/>
        </p:nvGraphicFramePr>
        <p:xfrm>
          <a:off x="4191000" y="5435600"/>
          <a:ext cx="3505200" cy="1168400"/>
        </p:xfrm>
        <a:graphic>
          <a:graphicData uri="http://schemas.openxmlformats.org/presentationml/2006/ole">
            <p:oleObj spid="_x0000_s108546" name="Photo Editor Photo" r:id="rId4" imgW="2771429" imgH="923810" progId="">
              <p:embed/>
            </p:oleObj>
          </a:graphicData>
        </a:graphic>
      </p:graphicFrame>
      <p:sp>
        <p:nvSpPr>
          <p:cNvPr id="5123" name="Rectangle 3"/>
          <p:cNvSpPr>
            <a:spLocks noGrp="1" noChangeArrowheads="1"/>
          </p:cNvSpPr>
          <p:nvPr>
            <p:ph type="ctrTitle"/>
          </p:nvPr>
        </p:nvSpPr>
        <p:spPr>
          <a:xfrm>
            <a:off x="3779838" y="2852738"/>
            <a:ext cx="5189537" cy="504825"/>
          </a:xfrm>
        </p:spPr>
        <p:txBody>
          <a:bodyPr/>
          <a:lstStyle>
            <a:lvl1pPr>
              <a:defRPr sz="1100" b="1"/>
            </a:lvl1pPr>
          </a:lstStyle>
          <a:p>
            <a:r>
              <a:rPr lang="sv-SE" altLang="en-US"/>
              <a:t>CLICK HERE TO CHANGE HEADER</a:t>
            </a:r>
          </a:p>
        </p:txBody>
      </p:sp>
      <p:sp>
        <p:nvSpPr>
          <p:cNvPr id="5" name="Rectangle 6"/>
          <p:cNvSpPr>
            <a:spLocks noGrp="1" noChangeArrowheads="1"/>
          </p:cNvSpPr>
          <p:nvPr>
            <p:ph type="ftr" sz="quarter" idx="10"/>
          </p:nvPr>
        </p:nvSpPr>
        <p:spPr/>
        <p:txBody>
          <a:bodyPr/>
          <a:lstStyle>
            <a:lvl1pPr>
              <a:defRPr/>
            </a:lvl1pPr>
          </a:lstStyle>
          <a:p>
            <a:endParaRPr lang="sv-SE" altLang="en-US"/>
          </a:p>
        </p:txBody>
      </p:sp>
      <p:sp>
        <p:nvSpPr>
          <p:cNvPr id="6" name="Rectangle 7"/>
          <p:cNvSpPr>
            <a:spLocks noGrp="1" noChangeArrowheads="1"/>
          </p:cNvSpPr>
          <p:nvPr>
            <p:ph type="sldNum" sz="quarter" idx="11"/>
          </p:nvPr>
        </p:nvSpPr>
        <p:spPr/>
        <p:txBody>
          <a:bodyPr/>
          <a:lstStyle>
            <a:lvl1pPr>
              <a:defRPr/>
            </a:lvl1pPr>
          </a:lstStyle>
          <a:p>
            <a:fld id="{A9198852-8EA4-49D8-9425-E62383DDA179}" type="slidenum">
              <a:rPr lang="sv-SE" altLang="en-US"/>
              <a:pPr/>
              <a:t>‹#›</a:t>
            </a:fld>
            <a:endParaRPr lang="sv-SE"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207CF1E-BDC4-45FB-9896-B4BE22AC1202}" type="slidenum">
              <a:rPr lang="sv-SE"/>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E934FA2-9029-466C-BC78-900783DF554E}" type="slidenum">
              <a:rPr lang="sv-SE"/>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52475" y="2743200"/>
            <a:ext cx="38100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4875" y="2743200"/>
            <a:ext cx="38100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71589D57-4D43-4256-A05C-878FF7EA494D}" type="slidenum">
              <a:rPr lang="sv-SE"/>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25EC91EF-9F4F-4995-BBA1-3D76B29A1625}" type="slidenum">
              <a:rPr lang="sv-SE"/>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DCB0436-EA75-4BFB-8384-E92ECE0B41F5}" type="slidenum">
              <a:rPr lang="sv-SE"/>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874C7DC9-598B-4F8F-8E6B-63ECB43C81B1}" type="slidenum">
              <a:rPr lang="sv-SE"/>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D4710CA-6DC7-4C04-9E7B-735710ACE961}" type="slidenum">
              <a:rPr lang="sv-SE"/>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56FA37E-67B6-436B-93CC-C1D8B4AB2DB6}" type="slidenum">
              <a:rPr lang="sv-SE"/>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6" descr="blå"/>
          <p:cNvPicPr>
            <a:picLocks noChangeAspect="1" noChangeArrowheads="1"/>
          </p:cNvPicPr>
          <p:nvPr/>
        </p:nvPicPr>
        <p:blipFill>
          <a:blip r:embed="rId14" cstate="print"/>
          <a:srcRect l="23436" t="32570" r="12131" b="63843"/>
          <a:stretch>
            <a:fillRect/>
          </a:stretch>
        </p:blipFill>
        <p:spPr bwMode="auto">
          <a:xfrm>
            <a:off x="-15875" y="6386513"/>
            <a:ext cx="6416675" cy="471487"/>
          </a:xfrm>
          <a:prstGeom prst="rect">
            <a:avLst/>
          </a:prstGeom>
          <a:noFill/>
          <a:ln w="9525">
            <a:noFill/>
            <a:miter lim="800000"/>
            <a:headEnd/>
            <a:tailEnd/>
          </a:ln>
        </p:spPr>
      </p:pic>
      <p:pic>
        <p:nvPicPr>
          <p:cNvPr id="1027" name="Picture 15" descr="blå"/>
          <p:cNvPicPr>
            <a:picLocks noChangeAspect="1" noChangeArrowheads="1"/>
          </p:cNvPicPr>
          <p:nvPr/>
        </p:nvPicPr>
        <p:blipFill>
          <a:blip r:embed="rId15" cstate="print"/>
          <a:srcRect l="12100" t="28537" r="14285" b="63818"/>
          <a:stretch>
            <a:fillRect/>
          </a:stretch>
        </p:blipFill>
        <p:spPr bwMode="auto">
          <a:xfrm>
            <a:off x="1812925" y="0"/>
            <a:ext cx="7331075" cy="1004888"/>
          </a:xfrm>
          <a:prstGeom prst="rect">
            <a:avLst/>
          </a:prstGeom>
          <a:noFill/>
          <a:ln w="9525">
            <a:noFill/>
            <a:miter lim="800000"/>
            <a:headEnd/>
            <a:tailEnd/>
          </a:ln>
        </p:spPr>
      </p:pic>
      <p:sp>
        <p:nvSpPr>
          <p:cNvPr id="1028" name="Rectangle 2"/>
          <p:cNvSpPr>
            <a:spLocks noGrp="1" noChangeArrowheads="1"/>
          </p:cNvSpPr>
          <p:nvPr>
            <p:ph type="title"/>
          </p:nvPr>
        </p:nvSpPr>
        <p:spPr bwMode="auto">
          <a:xfrm>
            <a:off x="762000" y="1447800"/>
            <a:ext cx="77724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a:t>
            </a:r>
          </a:p>
        </p:txBody>
      </p:sp>
      <p:sp>
        <p:nvSpPr>
          <p:cNvPr id="1029" name="Rectangle 3"/>
          <p:cNvSpPr>
            <a:spLocks noGrp="1" noChangeArrowheads="1"/>
          </p:cNvSpPr>
          <p:nvPr>
            <p:ph type="body" idx="1"/>
          </p:nvPr>
        </p:nvSpPr>
        <p:spPr bwMode="auto">
          <a:xfrm>
            <a:off x="752475" y="2743200"/>
            <a:ext cx="7772400" cy="304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grpSp>
        <p:nvGrpSpPr>
          <p:cNvPr id="1030" name="Group 9"/>
          <p:cNvGrpSpPr>
            <a:grpSpLocks/>
          </p:cNvGrpSpPr>
          <p:nvPr/>
        </p:nvGrpSpPr>
        <p:grpSpPr bwMode="auto">
          <a:xfrm>
            <a:off x="190500" y="153988"/>
            <a:ext cx="2447925" cy="738187"/>
            <a:chOff x="186" y="144"/>
            <a:chExt cx="1584" cy="478"/>
          </a:xfrm>
        </p:grpSpPr>
        <p:pic>
          <p:nvPicPr>
            <p:cNvPr id="1035" name="Picture 10" descr="NPP_cyan"/>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186" y="144"/>
              <a:ext cx="1056" cy="478"/>
            </a:xfrm>
            <a:prstGeom prst="rect">
              <a:avLst/>
            </a:prstGeom>
            <a:noFill/>
            <a:ln w="9525">
              <a:noFill/>
              <a:miter lim="800000"/>
              <a:headEnd/>
              <a:tailEnd/>
            </a:ln>
          </p:spPr>
        </p:pic>
        <p:pic>
          <p:nvPicPr>
            <p:cNvPr id="1036" name="Picture 11" descr="flag_blueyellow"/>
            <p:cNvPicPr>
              <a:picLocks noChangeAspect="1" noChangeArrowheads="1"/>
            </p:cNvPicPr>
            <p:nvPr/>
          </p:nvPicPr>
          <p:blipFill>
            <a:blip r:embed="rId17" cstate="print"/>
            <a:srcRect/>
            <a:stretch>
              <a:fillRect/>
            </a:stretch>
          </p:blipFill>
          <p:spPr bwMode="auto">
            <a:xfrm>
              <a:off x="1444" y="287"/>
              <a:ext cx="326" cy="221"/>
            </a:xfrm>
            <a:prstGeom prst="rect">
              <a:avLst/>
            </a:prstGeom>
            <a:noFill/>
            <a:ln w="9525">
              <a:noFill/>
              <a:miter lim="800000"/>
              <a:headEnd/>
              <a:tailEnd/>
            </a:ln>
          </p:spPr>
        </p:pic>
      </p:grpSp>
      <p:pic>
        <p:nvPicPr>
          <p:cNvPr id="1031" name="Picture 12" descr="NPP_stroke_white"/>
          <p:cNvPicPr>
            <a:picLocks noChangeAspect="1" noChangeArrowheads="1"/>
          </p:cNvPicPr>
          <p:nvPr/>
        </p:nvPicPr>
        <p:blipFill>
          <a:blip r:embed="rId18" cstate="print"/>
          <a:srcRect r="28696"/>
          <a:stretch>
            <a:fillRect/>
          </a:stretch>
        </p:blipFill>
        <p:spPr bwMode="auto">
          <a:xfrm>
            <a:off x="4924425" y="152400"/>
            <a:ext cx="4219575" cy="760413"/>
          </a:xfrm>
          <a:prstGeom prst="rect">
            <a:avLst/>
          </a:prstGeom>
          <a:noFill/>
          <a:ln w="9525">
            <a:noFill/>
            <a:miter lim="800000"/>
            <a:headEnd/>
            <a:tailEnd/>
          </a:ln>
        </p:spPr>
      </p:pic>
      <p:sp>
        <p:nvSpPr>
          <p:cNvPr id="2" name="Rectangle 4"/>
          <p:cNvSpPr>
            <a:spLocks noGrp="1" noChangeArrowheads="1"/>
          </p:cNvSpPr>
          <p:nvPr>
            <p:ph type="dt" sz="half" idx="2"/>
          </p:nvPr>
        </p:nvSpPr>
        <p:spPr bwMode="auto">
          <a:xfrm>
            <a:off x="3638550" y="6496050"/>
            <a:ext cx="17526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Rectangle 5"/>
          <p:cNvSpPr>
            <a:spLocks noGrp="1" noChangeArrowheads="1"/>
          </p:cNvSpPr>
          <p:nvPr>
            <p:ph type="ftr" sz="quarter" idx="3"/>
          </p:nvPr>
        </p:nvSpPr>
        <p:spPr bwMode="auto">
          <a:xfrm>
            <a:off x="5391150" y="649605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4" name="Rectangle 6"/>
          <p:cNvSpPr>
            <a:spLocks noGrp="1" noChangeArrowheads="1"/>
          </p:cNvSpPr>
          <p:nvPr>
            <p:ph type="sldNum" sz="quarter" idx="4"/>
          </p:nvPr>
        </p:nvSpPr>
        <p:spPr bwMode="auto">
          <a:xfrm>
            <a:off x="7296150" y="6496050"/>
            <a:ext cx="12192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CAF3FF57-C3A4-4D63-A5A4-3A690A1FEBB8}" type="slidenum">
              <a:rPr lang="sv-SE"/>
              <a:pPr/>
              <a:t>‹#›</a:t>
            </a:fld>
            <a:endParaRPr lang="sv-SE"/>
          </a:p>
        </p:txBody>
      </p:sp>
    </p:spTree>
  </p:cSld>
  <p:clrMap bg1="lt1" tx1="dk1" bg2="lt2" tx2="dk2" accent1="accent1" accent2="accent2" accent3="accent3" accent4="accent4" accent5="accent5" accent6="accent6" hlink="hlink" folHlink="folHlink"/>
  <p:sldLayoutIdLst>
    <p:sldLayoutId id="2147483911"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2" r:id="rId12"/>
  </p:sldLayoutIdLst>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charset="0"/>
          <a:ea typeface="ＭＳ Ｐゴシック" pitchFamily="1" charset="-128"/>
        </a:defRPr>
      </a:lvl2pPr>
      <a:lvl3pPr algn="l" rtl="0" eaLnBrk="0" fontAlgn="base" hangingPunct="0">
        <a:spcBef>
          <a:spcPct val="0"/>
        </a:spcBef>
        <a:spcAft>
          <a:spcPct val="0"/>
        </a:spcAft>
        <a:defRPr sz="3200">
          <a:solidFill>
            <a:schemeClr val="tx2"/>
          </a:solidFill>
          <a:latin typeface="Arial" charset="0"/>
          <a:ea typeface="ＭＳ Ｐゴシック" pitchFamily="1" charset="-128"/>
        </a:defRPr>
      </a:lvl3pPr>
      <a:lvl4pPr algn="l" rtl="0" eaLnBrk="0" fontAlgn="base" hangingPunct="0">
        <a:spcBef>
          <a:spcPct val="0"/>
        </a:spcBef>
        <a:spcAft>
          <a:spcPct val="0"/>
        </a:spcAft>
        <a:defRPr sz="3200">
          <a:solidFill>
            <a:schemeClr val="tx2"/>
          </a:solidFill>
          <a:latin typeface="Arial" charset="0"/>
          <a:ea typeface="ＭＳ Ｐゴシック" pitchFamily="1" charset="-128"/>
        </a:defRPr>
      </a:lvl4pPr>
      <a:lvl5pPr algn="l" rtl="0" eaLnBrk="0" fontAlgn="base" hangingPunct="0">
        <a:spcBef>
          <a:spcPct val="0"/>
        </a:spcBef>
        <a:spcAft>
          <a:spcPct val="0"/>
        </a:spcAft>
        <a:defRPr sz="3200">
          <a:solidFill>
            <a:schemeClr val="tx2"/>
          </a:solidFill>
          <a:latin typeface="Arial" charset="0"/>
          <a:ea typeface="ＭＳ Ｐゴシック" pitchFamily="1" charset="-128"/>
        </a:defRPr>
      </a:lvl5pPr>
      <a:lvl6pPr marL="457200" algn="l" rtl="0" fontAlgn="base">
        <a:spcBef>
          <a:spcPct val="0"/>
        </a:spcBef>
        <a:spcAft>
          <a:spcPct val="0"/>
        </a:spcAft>
        <a:defRPr sz="3200">
          <a:solidFill>
            <a:schemeClr val="tx2"/>
          </a:solidFill>
          <a:latin typeface="Arial" charset="0"/>
          <a:ea typeface="ＭＳ Ｐゴシック" pitchFamily="1" charset="-128"/>
        </a:defRPr>
      </a:lvl6pPr>
      <a:lvl7pPr marL="914400" algn="l" rtl="0" fontAlgn="base">
        <a:spcBef>
          <a:spcPct val="0"/>
        </a:spcBef>
        <a:spcAft>
          <a:spcPct val="0"/>
        </a:spcAft>
        <a:defRPr sz="3200">
          <a:solidFill>
            <a:schemeClr val="tx2"/>
          </a:solidFill>
          <a:latin typeface="Arial" charset="0"/>
          <a:ea typeface="ＭＳ Ｐゴシック" pitchFamily="1" charset="-128"/>
        </a:defRPr>
      </a:lvl7pPr>
      <a:lvl8pPr marL="1371600" algn="l" rtl="0" fontAlgn="base">
        <a:spcBef>
          <a:spcPct val="0"/>
        </a:spcBef>
        <a:spcAft>
          <a:spcPct val="0"/>
        </a:spcAft>
        <a:defRPr sz="3200">
          <a:solidFill>
            <a:schemeClr val="tx2"/>
          </a:solidFill>
          <a:latin typeface="Arial" charset="0"/>
          <a:ea typeface="ＭＳ Ｐゴシック" pitchFamily="1" charset="-128"/>
        </a:defRPr>
      </a:lvl8pPr>
      <a:lvl9pPr marL="1828800" algn="l" rtl="0" fontAlgn="base">
        <a:spcBef>
          <a:spcPct val="0"/>
        </a:spcBef>
        <a:spcAft>
          <a:spcPct val="0"/>
        </a:spcAft>
        <a:defRPr sz="32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0080FF"/>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66FF66"/>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rgbClr val="CCFF66"/>
        </a:buClr>
        <a:buFont typeface="Wingdings"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Clr>
          <a:srgbClr val="00FF80"/>
        </a:buClr>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rgbClr val="66FFFF"/>
        </a:buClr>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rgbClr val="66FFFF"/>
        </a:buClr>
        <a:buFont typeface="Wingdings" pitchFamily="2" charset="2"/>
        <a:buChar char="§"/>
        <a:defRPr>
          <a:solidFill>
            <a:schemeClr val="tx1"/>
          </a:solidFill>
          <a:latin typeface="+mn-lt"/>
          <a:ea typeface="+mn-ea"/>
        </a:defRPr>
      </a:lvl6pPr>
      <a:lvl7pPr marL="2971800" indent="-228600" algn="l" rtl="0" fontAlgn="base">
        <a:spcBef>
          <a:spcPct val="20000"/>
        </a:spcBef>
        <a:spcAft>
          <a:spcPct val="0"/>
        </a:spcAft>
        <a:buClr>
          <a:srgbClr val="66FFFF"/>
        </a:buClr>
        <a:buFont typeface="Wingdings" pitchFamily="2" charset="2"/>
        <a:buChar char="§"/>
        <a:defRPr>
          <a:solidFill>
            <a:schemeClr val="tx1"/>
          </a:solidFill>
          <a:latin typeface="+mn-lt"/>
          <a:ea typeface="+mn-ea"/>
        </a:defRPr>
      </a:lvl7pPr>
      <a:lvl8pPr marL="3429000" indent="-228600" algn="l" rtl="0" fontAlgn="base">
        <a:spcBef>
          <a:spcPct val="20000"/>
        </a:spcBef>
        <a:spcAft>
          <a:spcPct val="0"/>
        </a:spcAft>
        <a:buClr>
          <a:srgbClr val="66FFFF"/>
        </a:buClr>
        <a:buFont typeface="Wingdings" pitchFamily="2" charset="2"/>
        <a:buChar char="§"/>
        <a:defRPr>
          <a:solidFill>
            <a:schemeClr val="tx1"/>
          </a:solidFill>
          <a:latin typeface="+mn-lt"/>
          <a:ea typeface="+mn-ea"/>
        </a:defRPr>
      </a:lvl8pPr>
      <a:lvl9pPr marL="3886200" indent="-228600" algn="l" rtl="0" fontAlgn="base">
        <a:spcBef>
          <a:spcPct val="20000"/>
        </a:spcBef>
        <a:spcAft>
          <a:spcPct val="0"/>
        </a:spcAft>
        <a:buClr>
          <a:srgbClr val="66FFFF"/>
        </a:buClr>
        <a:buFont typeface="Wingdings" pitchFamily="2" charset="2"/>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ctrTitle"/>
          </p:nvPr>
        </p:nvSpPr>
        <p:spPr>
          <a:xfrm>
            <a:off x="2333625" y="3143250"/>
            <a:ext cx="6238875" cy="2500313"/>
          </a:xfrm>
        </p:spPr>
        <p:txBody>
          <a:bodyPr anchor="ctr"/>
          <a:lstStyle/>
          <a:p>
            <a:pPr algn="ctr" eaLnBrk="1" hangingPunct="1"/>
            <a:r>
              <a:rPr lang="en-GB" sz="2400" b="0" dirty="0" smtClean="0"/>
              <a:t>NEES</a:t>
            </a:r>
            <a:r>
              <a:rPr lang="en-GB" sz="2000" b="0" dirty="0" smtClean="0"/>
              <a:t/>
            </a:r>
            <a:br>
              <a:rPr lang="en-GB" sz="2000" b="0" dirty="0" smtClean="0"/>
            </a:br>
            <a:r>
              <a:rPr lang="en-GB" sz="2800" b="0" dirty="0" smtClean="0"/>
              <a:t>NPP 2007-2013 </a:t>
            </a:r>
            <a:br>
              <a:rPr lang="en-GB" sz="2800" b="0" dirty="0" smtClean="0"/>
            </a:br>
            <a:r>
              <a:rPr lang="en-GB" sz="2800" b="0" dirty="0" smtClean="0"/>
              <a:t>Common Eligibility Rules</a:t>
            </a:r>
            <a:br>
              <a:rPr lang="en-GB" sz="2800" b="0" dirty="0" smtClean="0"/>
            </a:br>
            <a:r>
              <a:rPr lang="en-GB" sz="1600" b="0" dirty="0" smtClean="0"/>
              <a:t/>
            </a:r>
            <a:br>
              <a:rPr lang="en-GB" sz="1600" b="0" dirty="0" smtClean="0"/>
            </a:br>
            <a:r>
              <a:rPr lang="en-GB" sz="1600" b="0" dirty="0" smtClean="0"/>
              <a:t/>
            </a:r>
            <a:br>
              <a:rPr lang="en-GB" sz="1600" b="0" dirty="0" smtClean="0"/>
            </a:br>
            <a:endParaRPr lang="en-GB" sz="2400" dirty="0" smtClean="0"/>
          </a:p>
        </p:txBody>
      </p:sp>
      <p:pic>
        <p:nvPicPr>
          <p:cNvPr id="4099" name="Picture 7" descr="NPP_logo_statement.png"/>
          <p:cNvPicPr>
            <a:picLocks noChangeAspect="1"/>
          </p:cNvPicPr>
          <p:nvPr/>
        </p:nvPicPr>
        <p:blipFill>
          <a:blip r:embed="rId3" cstate="print"/>
          <a:srcRect/>
          <a:stretch>
            <a:fillRect/>
          </a:stretch>
        </p:blipFill>
        <p:spPr bwMode="auto">
          <a:xfrm>
            <a:off x="500063" y="714375"/>
            <a:ext cx="6345237" cy="1752600"/>
          </a:xfrm>
          <a:prstGeom prst="rect">
            <a:avLst/>
          </a:prstGeom>
          <a:solidFill>
            <a:schemeClr val="bg1"/>
          </a:solidFill>
          <a:ln w="9525">
            <a:noFill/>
            <a:miter lim="800000"/>
            <a:headEnd/>
            <a:tailEnd/>
          </a:ln>
        </p:spPr>
      </p:pic>
      <p:pic>
        <p:nvPicPr>
          <p:cNvPr id="4100" name="Picture 8" descr="EU_flag_text.jpg"/>
          <p:cNvPicPr>
            <a:picLocks noChangeAspect="1"/>
          </p:cNvPicPr>
          <p:nvPr/>
        </p:nvPicPr>
        <p:blipFill>
          <a:blip r:embed="rId4" cstate="print"/>
          <a:srcRect/>
          <a:stretch>
            <a:fillRect/>
          </a:stretch>
        </p:blipFill>
        <p:spPr bwMode="auto">
          <a:xfrm>
            <a:off x="571500" y="5500688"/>
            <a:ext cx="3238500" cy="7032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smtClean="0"/>
              <a:t>NPP 2007-2013 Common Eligibility Rules</a:t>
            </a:r>
          </a:p>
        </p:txBody>
      </p:sp>
      <p:sp>
        <p:nvSpPr>
          <p:cNvPr id="15363" name="Rectangle 3"/>
          <p:cNvSpPr>
            <a:spLocks noGrp="1" noChangeArrowheads="1"/>
          </p:cNvSpPr>
          <p:nvPr>
            <p:ph type="body" idx="1"/>
          </p:nvPr>
        </p:nvSpPr>
        <p:spPr>
          <a:xfrm>
            <a:off x="752475" y="2428875"/>
            <a:ext cx="7772400" cy="3786188"/>
          </a:xfrm>
        </p:spPr>
        <p:txBody>
          <a:bodyPr/>
          <a:lstStyle/>
          <a:p>
            <a:pPr eaLnBrk="1" hangingPunct="1"/>
            <a:r>
              <a:rPr lang="en-GB" sz="1600" smtClean="0">
                <a:solidFill>
                  <a:srgbClr val="0080FF"/>
                </a:solidFill>
              </a:rPr>
              <a:t>Staff costs including social contributions</a:t>
            </a:r>
          </a:p>
          <a:p>
            <a:pPr eaLnBrk="1" hangingPunct="1"/>
            <a:r>
              <a:rPr lang="en-GB" sz="1600" smtClean="0">
                <a:solidFill>
                  <a:srgbClr val="0080FF"/>
                </a:solidFill>
              </a:rPr>
              <a:t>Travel and accommodation</a:t>
            </a:r>
          </a:p>
          <a:p>
            <a:pPr eaLnBrk="1" hangingPunct="1"/>
            <a:r>
              <a:rPr lang="en-GB" sz="1600" smtClean="0">
                <a:solidFill>
                  <a:srgbClr val="0080FF"/>
                </a:solidFill>
              </a:rPr>
              <a:t>External experts</a:t>
            </a:r>
          </a:p>
          <a:p>
            <a:pPr eaLnBrk="1" hangingPunct="1"/>
            <a:r>
              <a:rPr lang="en-GB" sz="1600" smtClean="0">
                <a:solidFill>
                  <a:srgbClr val="0080FF"/>
                </a:solidFill>
              </a:rPr>
              <a:t>Office costs (directly allocated)</a:t>
            </a:r>
          </a:p>
          <a:p>
            <a:pPr eaLnBrk="1" hangingPunct="1"/>
            <a:r>
              <a:rPr lang="en-GB" sz="1600" smtClean="0">
                <a:solidFill>
                  <a:srgbClr val="0080FF"/>
                </a:solidFill>
              </a:rPr>
              <a:t>Office costs (distributed proportionally)</a:t>
            </a:r>
          </a:p>
          <a:p>
            <a:pPr eaLnBrk="1" hangingPunct="1"/>
            <a:r>
              <a:rPr lang="en-GB" sz="1600" smtClean="0">
                <a:solidFill>
                  <a:srgbClr val="0080FF"/>
                </a:solidFill>
              </a:rPr>
              <a:t>Promotion / publications, seminars / conferences, meetings</a:t>
            </a:r>
          </a:p>
          <a:p>
            <a:pPr eaLnBrk="1" hangingPunct="1"/>
            <a:r>
              <a:rPr lang="en-GB" sz="1600" smtClean="0">
                <a:solidFill>
                  <a:srgbClr val="0080FF"/>
                </a:solidFill>
              </a:rPr>
              <a:t>Equipment and supplies (Including small scale investments)</a:t>
            </a:r>
          </a:p>
          <a:p>
            <a:pPr eaLnBrk="1" hangingPunct="1"/>
            <a:r>
              <a:rPr lang="en-GB" sz="1600" smtClean="0">
                <a:solidFill>
                  <a:srgbClr val="0080FF"/>
                </a:solidFill>
              </a:rPr>
              <a:t>Other costs</a:t>
            </a:r>
          </a:p>
          <a:p>
            <a:pPr eaLnBrk="1" hangingPunct="1"/>
            <a:r>
              <a:rPr lang="en-GB" sz="1600" smtClean="0">
                <a:solidFill>
                  <a:srgbClr val="0080FF"/>
                </a:solidFill>
              </a:rPr>
              <a:t>Common costs</a:t>
            </a:r>
          </a:p>
          <a:p>
            <a:pPr eaLnBrk="1" hangingPunct="1"/>
            <a:r>
              <a:rPr lang="en-GB" sz="1600" smtClean="0">
                <a:solidFill>
                  <a:srgbClr val="0080FF"/>
                </a:solidFill>
              </a:rPr>
              <a:t>In kind costs</a:t>
            </a:r>
          </a:p>
          <a:p>
            <a:pPr eaLnBrk="1" hangingPunct="1"/>
            <a:r>
              <a:rPr lang="en-GB" sz="1600" smtClean="0">
                <a:solidFill>
                  <a:srgbClr val="0080FF"/>
                </a:solidFill>
              </a:rPr>
              <a:t>Indicative list of ineligible expenditure</a:t>
            </a:r>
          </a:p>
          <a:p>
            <a:pPr eaLnBrk="1" hangingPunct="1"/>
            <a:r>
              <a:rPr lang="en-GB" sz="1600" smtClean="0">
                <a:solidFill>
                  <a:srgbClr val="0080FF"/>
                </a:solidFill>
              </a:rPr>
              <a:t>Project revenues</a:t>
            </a:r>
          </a:p>
          <a:p>
            <a:pPr eaLnBrk="1" hangingPunct="1"/>
            <a:endParaRPr lang="en-GB" sz="1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mtClean="0"/>
              <a:t>NPP 2007-2013 Common Eligibility Rules</a:t>
            </a:r>
          </a:p>
        </p:txBody>
      </p:sp>
      <p:sp>
        <p:nvSpPr>
          <p:cNvPr id="17411" name="Rectangle 3"/>
          <p:cNvSpPr>
            <a:spLocks noGrp="1" noChangeArrowheads="1"/>
          </p:cNvSpPr>
          <p:nvPr>
            <p:ph type="body" idx="1"/>
          </p:nvPr>
        </p:nvSpPr>
        <p:spPr>
          <a:xfrm>
            <a:off x="752475" y="2349500"/>
            <a:ext cx="7772400" cy="3786188"/>
          </a:xfrm>
        </p:spPr>
        <p:txBody>
          <a:bodyPr/>
          <a:lstStyle/>
          <a:p>
            <a:pPr eaLnBrk="1" hangingPunct="1"/>
            <a:r>
              <a:rPr lang="en-GB" sz="2800" smtClean="0"/>
              <a:t>Staff costs including social contributions</a:t>
            </a:r>
            <a:endParaRPr lang="en-GB" sz="1400" smtClean="0"/>
          </a:p>
          <a:p>
            <a:pPr eaLnBrk="1" hangingPunct="1">
              <a:buFont typeface="Wingdings" pitchFamily="2" charset="2"/>
              <a:buNone/>
            </a:pPr>
            <a:endParaRPr lang="en-GB" sz="1000" smtClean="0"/>
          </a:p>
          <a:p>
            <a:pPr eaLnBrk="1" hangingPunct="1">
              <a:buFont typeface="Wingdings" pitchFamily="2" charset="2"/>
              <a:buNone/>
            </a:pPr>
            <a:r>
              <a:rPr lang="en-GB" sz="1400" smtClean="0"/>
              <a:t>a) They are based on and supported by legal contracts / employment agreements</a:t>
            </a:r>
          </a:p>
          <a:p>
            <a:pPr eaLnBrk="1" hangingPunct="1">
              <a:buFont typeface="Wingdings" pitchFamily="2" charset="2"/>
              <a:buNone/>
            </a:pPr>
            <a:r>
              <a:rPr lang="en-GB" sz="1400" smtClean="0"/>
              <a:t>b) They are documented:</a:t>
            </a:r>
          </a:p>
          <a:p>
            <a:pPr eaLnBrk="1" hangingPunct="1">
              <a:buFont typeface="Wingdings" pitchFamily="2" charset="2"/>
              <a:buNone/>
            </a:pPr>
            <a:r>
              <a:rPr lang="en-GB" sz="1400" smtClean="0"/>
              <a:t>	-If staff from the Lead Partner’s / Partner’s ordinary operations is assigned to part time work in the project, work performed should be reported in detail by the use of timesheets. The timesheets must state name, date/time and activity. They must be signed by the employee and his / her manager. By signing the timesheet the manager also certifies the additionality of the project assignment and that the activities specified on the timesheet are not being double financed.</a:t>
            </a:r>
          </a:p>
          <a:p>
            <a:pPr eaLnBrk="1" hangingPunct="1">
              <a:buFont typeface="Wingdings" pitchFamily="2" charset="2"/>
              <a:buNone/>
            </a:pPr>
            <a:r>
              <a:rPr lang="en-GB" sz="1400" smtClean="0"/>
              <a:t>c) Hourly rates should be calculated according to the following model:</a:t>
            </a:r>
          </a:p>
          <a:p>
            <a:pPr eaLnBrk="1" hangingPunct="1">
              <a:buFont typeface="Wingdings" pitchFamily="2" charset="2"/>
              <a:buNone/>
            </a:pPr>
            <a:r>
              <a:rPr lang="en-GB" sz="1400" smtClean="0"/>
              <a:t>	Monthly salary + social contribution charge / Normal (= contracted) amount of working hours per month</a:t>
            </a:r>
          </a:p>
          <a:p>
            <a:pPr eaLnBrk="1" hangingPunct="1">
              <a:buFont typeface="Wingdings" pitchFamily="2" charset="2"/>
              <a:buNone/>
            </a:pPr>
            <a:r>
              <a:rPr lang="en-GB" sz="1400" smtClean="0"/>
              <a:t>d) The calculated social contribution charge does only consist of legally required social charges </a:t>
            </a:r>
          </a:p>
          <a:p>
            <a:pPr eaLnBrk="1" hangingPunct="1">
              <a:buFont typeface="Wingdings" pitchFamily="2" charset="2"/>
              <a:buNone/>
            </a:pPr>
            <a:r>
              <a:rPr lang="en-GB" sz="1400" smtClean="0"/>
              <a:t>e) No extra charges besides social contribution charge are included in the hourly rate</a:t>
            </a:r>
          </a:p>
          <a:p>
            <a:pPr eaLnBrk="1" hangingPunct="1">
              <a:buFont typeface="Wingdings" pitchFamily="2" charset="2"/>
              <a:buNone/>
            </a:pPr>
            <a:r>
              <a:rPr lang="en-GB" sz="1400" smtClean="0"/>
              <a:t>f)  Fringe benefits are not included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smtClean="0"/>
              <a:t>NPP 2007-2013 Common Eligibility Rules</a:t>
            </a:r>
          </a:p>
        </p:txBody>
      </p:sp>
      <p:sp>
        <p:nvSpPr>
          <p:cNvPr id="19459" name="Rectangle 3"/>
          <p:cNvSpPr>
            <a:spLocks noGrp="1" noChangeArrowheads="1"/>
          </p:cNvSpPr>
          <p:nvPr>
            <p:ph type="body" idx="1"/>
          </p:nvPr>
        </p:nvSpPr>
        <p:spPr>
          <a:xfrm>
            <a:off x="752475" y="2428875"/>
            <a:ext cx="7772400" cy="3786188"/>
          </a:xfrm>
        </p:spPr>
        <p:txBody>
          <a:bodyPr/>
          <a:lstStyle/>
          <a:p>
            <a:pPr eaLnBrk="1" hangingPunct="1"/>
            <a:r>
              <a:rPr lang="en-GB" sz="2800" smtClean="0"/>
              <a:t>Travel and accommodation</a:t>
            </a:r>
          </a:p>
          <a:p>
            <a:pPr eaLnBrk="1" hangingPunct="1">
              <a:buFont typeface="Wingdings" pitchFamily="2" charset="2"/>
              <a:buNone/>
            </a:pPr>
            <a:endParaRPr lang="en-GB" sz="1800" smtClean="0"/>
          </a:p>
          <a:p>
            <a:pPr eaLnBrk="1" hangingPunct="1">
              <a:buFont typeface="Wingdings" pitchFamily="2" charset="2"/>
              <a:buNone/>
            </a:pPr>
            <a:r>
              <a:rPr lang="en-GB" sz="1800" smtClean="0"/>
              <a:t>a) 	The most economic way of transport has been used. (exceptions for sustainable alternative)</a:t>
            </a:r>
          </a:p>
          <a:p>
            <a:pPr eaLnBrk="1" hangingPunct="1">
              <a:buFont typeface="Wingdings" pitchFamily="2" charset="2"/>
              <a:buNone/>
            </a:pPr>
            <a:r>
              <a:rPr lang="en-GB" sz="1800" smtClean="0"/>
              <a:t>b) 	The travel took place within the programme area</a:t>
            </a:r>
          </a:p>
          <a:p>
            <a:pPr eaLnBrk="1" hangingPunct="1">
              <a:buFont typeface="Wingdings" pitchFamily="2" charset="2"/>
              <a:buNone/>
            </a:pPr>
            <a:r>
              <a:rPr lang="en-GB" sz="1800" smtClean="0"/>
              <a:t>c)	The accommodation cost is in the middle price range. Higher price ranges (&gt;140 EUR /night) must be duly justified and motivated on the individual invoice. </a:t>
            </a:r>
          </a:p>
          <a:p>
            <a:pPr eaLnBrk="1" hangingPunct="1">
              <a:buFont typeface="Wingdings" pitchFamily="2" charset="2"/>
              <a:buNone/>
            </a:pPr>
            <a:r>
              <a:rPr lang="en-GB" sz="1800" smtClean="0"/>
              <a:t>d)	Daily allowances are in line with the conditions set for public authorities in the country concerned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smtClean="0"/>
              <a:t>NPP 2007-2013 Common Eligibility Rules</a:t>
            </a:r>
          </a:p>
        </p:txBody>
      </p:sp>
      <p:sp>
        <p:nvSpPr>
          <p:cNvPr id="21507" name="Rectangle 3"/>
          <p:cNvSpPr>
            <a:spLocks noGrp="1" noChangeArrowheads="1"/>
          </p:cNvSpPr>
          <p:nvPr>
            <p:ph type="body" idx="1"/>
          </p:nvPr>
        </p:nvSpPr>
        <p:spPr>
          <a:xfrm>
            <a:off x="752475" y="2428875"/>
            <a:ext cx="7772400" cy="3786188"/>
          </a:xfrm>
        </p:spPr>
        <p:txBody>
          <a:bodyPr/>
          <a:lstStyle/>
          <a:p>
            <a:pPr eaLnBrk="1" hangingPunct="1"/>
            <a:r>
              <a:rPr lang="en-GB" sz="2800" smtClean="0"/>
              <a:t>External experts</a:t>
            </a:r>
          </a:p>
          <a:p>
            <a:pPr eaLnBrk="1" hangingPunct="1"/>
            <a:endParaRPr lang="en-GB" sz="1800" smtClean="0"/>
          </a:p>
          <a:p>
            <a:pPr eaLnBrk="1" hangingPunct="1">
              <a:buFont typeface="Wingdings" pitchFamily="2" charset="2"/>
              <a:buNone/>
            </a:pPr>
            <a:r>
              <a:rPr lang="en-GB" sz="1800" smtClean="0"/>
              <a:t>a) The work of the external expert is essential to the project</a:t>
            </a:r>
          </a:p>
          <a:p>
            <a:pPr eaLnBrk="1" hangingPunct="1">
              <a:buFont typeface="Wingdings" pitchFamily="2" charset="2"/>
              <a:buNone/>
            </a:pPr>
            <a:r>
              <a:rPr lang="en-GB" sz="1800" smtClean="0"/>
              <a:t>b) Rates charged by the external expert are reasonable. Daily rates over 800 EUR must be carefully motivated to be considered as eligible</a:t>
            </a:r>
          </a:p>
          <a:p>
            <a:pPr eaLnBrk="1" hangingPunct="1">
              <a:buFont typeface="Wingdings" pitchFamily="2" charset="2"/>
              <a:buNone/>
            </a:pPr>
            <a:r>
              <a:rPr lang="en-GB" sz="1800" smtClean="0"/>
              <a:t>c) Rates are in relation to level of experience and expertise</a:t>
            </a:r>
          </a:p>
          <a:p>
            <a:pPr eaLnBrk="1" hangingPunct="1">
              <a:buFont typeface="Wingdings" pitchFamily="2" charset="2"/>
              <a:buNone/>
            </a:pPr>
            <a:r>
              <a:rPr lang="en-GB" sz="1800" smtClean="0"/>
              <a:t>d) Project partners can not be contracted as external experts</a:t>
            </a:r>
          </a:p>
          <a:p>
            <a:pPr eaLnBrk="1" hangingPunct="1">
              <a:buFont typeface="Wingdings" pitchFamily="2" charset="2"/>
              <a:buNone/>
            </a:pPr>
            <a:r>
              <a:rPr lang="en-GB" sz="1800" smtClean="0">
                <a:solidFill>
                  <a:srgbClr val="FF0000"/>
                </a:solidFill>
              </a:rPr>
              <a:t>e) </a:t>
            </a:r>
            <a:r>
              <a:rPr lang="en-US" sz="1800" smtClean="0">
                <a:solidFill>
                  <a:srgbClr val="FF0000"/>
                </a:solidFill>
              </a:rPr>
              <a:t>Sub-contracting by external experts, not part of the original bid, is only eligible if it forms a minor part of the of the contracted activities and is clearly adding value to the project not leading to any additional costs</a:t>
            </a:r>
            <a:endParaRPr lang="en-GB" sz="1800" smtClean="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smtClean="0"/>
              <a:t>NPP 2007-2013 Common Eligibility Rules</a:t>
            </a:r>
          </a:p>
        </p:txBody>
      </p:sp>
      <p:sp>
        <p:nvSpPr>
          <p:cNvPr id="23555" name="Rectangle 3"/>
          <p:cNvSpPr>
            <a:spLocks noGrp="1" noChangeArrowheads="1"/>
          </p:cNvSpPr>
          <p:nvPr>
            <p:ph type="body" idx="1"/>
          </p:nvPr>
        </p:nvSpPr>
        <p:spPr>
          <a:xfrm>
            <a:off x="752475" y="2428875"/>
            <a:ext cx="7772400" cy="3786188"/>
          </a:xfrm>
        </p:spPr>
        <p:txBody>
          <a:bodyPr/>
          <a:lstStyle/>
          <a:p>
            <a:pPr eaLnBrk="1" hangingPunct="1"/>
            <a:r>
              <a:rPr lang="en-GB" sz="2800" smtClean="0"/>
              <a:t>Office costs (directly allocated)</a:t>
            </a:r>
          </a:p>
          <a:p>
            <a:pPr eaLnBrk="1" hangingPunct="1">
              <a:buFont typeface="Wingdings" pitchFamily="2" charset="2"/>
              <a:buNone/>
            </a:pPr>
            <a:endParaRPr lang="en-GB" sz="1800" smtClean="0"/>
          </a:p>
          <a:p>
            <a:pPr eaLnBrk="1" hangingPunct="1">
              <a:buFont typeface="Wingdings" pitchFamily="2" charset="2"/>
              <a:buNone/>
            </a:pPr>
            <a:r>
              <a:rPr lang="en-GB" sz="1800" smtClean="0"/>
              <a:t>Examples of eligible costs in this category are:</a:t>
            </a:r>
          </a:p>
          <a:p>
            <a:pPr eaLnBrk="1" hangingPunct="1">
              <a:buFont typeface="Wingdings" pitchFamily="2" charset="2"/>
              <a:buNone/>
            </a:pPr>
            <a:endParaRPr lang="en-GB" sz="1800" smtClean="0"/>
          </a:p>
          <a:p>
            <a:pPr eaLnBrk="1" hangingPunct="1">
              <a:buFont typeface="Wingdings" pitchFamily="2" charset="2"/>
              <a:buNone/>
            </a:pPr>
            <a:r>
              <a:rPr lang="en-GB" sz="1800" smtClean="0"/>
              <a:t>a) Premises costs such as rent, heat, light, water and service charges related solely to the project and corresponding to the m2 space used for project activities. Besides standard accounting material, a copy of the underlying premise agreement is obligatory for eligibility.</a:t>
            </a:r>
          </a:p>
          <a:p>
            <a:pPr eaLnBrk="1" hangingPunct="1">
              <a:buFont typeface="Wingdings" pitchFamily="2" charset="2"/>
              <a:buNone/>
            </a:pPr>
            <a:r>
              <a:rPr lang="en-GB" sz="1800" smtClean="0"/>
              <a:t>b) Administrative costs such as phone calls, postage, copying and office supplies related solely to the project</a:t>
            </a:r>
          </a:p>
          <a:p>
            <a:pPr eaLnBrk="1" hangingPunct="1"/>
            <a:endParaRPr lang="en-GB" sz="1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smtClean="0"/>
              <a:t>NPP 2007-2013 Common Eligibility Rules</a:t>
            </a:r>
          </a:p>
        </p:txBody>
      </p:sp>
      <p:sp>
        <p:nvSpPr>
          <p:cNvPr id="25603" name="Rectangle 3"/>
          <p:cNvSpPr>
            <a:spLocks noGrp="1" noChangeArrowheads="1"/>
          </p:cNvSpPr>
          <p:nvPr>
            <p:ph type="body" idx="1"/>
          </p:nvPr>
        </p:nvSpPr>
        <p:spPr>
          <a:xfrm>
            <a:off x="752475" y="2428875"/>
            <a:ext cx="7772400" cy="3786188"/>
          </a:xfrm>
        </p:spPr>
        <p:txBody>
          <a:bodyPr/>
          <a:lstStyle/>
          <a:p>
            <a:pPr eaLnBrk="1" hangingPunct="1"/>
            <a:r>
              <a:rPr lang="en-GB" sz="2800" smtClean="0"/>
              <a:t>Office costs (distributed proportionally) 1 (3)</a:t>
            </a:r>
          </a:p>
          <a:p>
            <a:pPr eaLnBrk="1" hangingPunct="1"/>
            <a:endParaRPr lang="en-GB" sz="1800" smtClean="0"/>
          </a:p>
          <a:p>
            <a:pPr eaLnBrk="1" hangingPunct="1">
              <a:buFont typeface="Wingdings" pitchFamily="2" charset="2"/>
              <a:buNone/>
            </a:pPr>
            <a:r>
              <a:rPr lang="en-GB" sz="1800" i="1" smtClean="0"/>
              <a:t>General provisions of eligibility</a:t>
            </a:r>
          </a:p>
          <a:p>
            <a:pPr eaLnBrk="1" hangingPunct="1">
              <a:buFont typeface="Wingdings" pitchFamily="2" charset="2"/>
              <a:buNone/>
            </a:pPr>
            <a:endParaRPr lang="en-GB" sz="1800" smtClean="0"/>
          </a:p>
          <a:p>
            <a:pPr eaLnBrk="1" hangingPunct="1">
              <a:buFont typeface="Wingdings" pitchFamily="2" charset="2"/>
              <a:buNone/>
            </a:pPr>
            <a:r>
              <a:rPr lang="en-GB" sz="1800" smtClean="0"/>
              <a:t>a) 	It must be impossible to allocate the costs directly to the project</a:t>
            </a:r>
          </a:p>
          <a:p>
            <a:pPr eaLnBrk="1" hangingPunct="1">
              <a:buFont typeface="Wingdings" pitchFamily="2" charset="2"/>
              <a:buNone/>
            </a:pPr>
            <a:r>
              <a:rPr lang="en-GB" sz="1800" smtClean="0"/>
              <a:t>b) 	Proportionally distributed office costs must be attributable to the implementation of the project</a:t>
            </a:r>
          </a:p>
          <a:p>
            <a:pPr eaLnBrk="1" hangingPunct="1">
              <a:buFont typeface="Wingdings" pitchFamily="2" charset="2"/>
              <a:buNone/>
            </a:pPr>
            <a:r>
              <a:rPr lang="en-GB" sz="1800" smtClean="0"/>
              <a:t>c) 	The distribution rate may not exceed 25% of direct salary cost (hourly rate calculated according to 1 (c))</a:t>
            </a:r>
          </a:p>
          <a:p>
            <a:pPr eaLnBrk="1" hangingPunct="1">
              <a:buFont typeface="Wingdings" pitchFamily="2" charset="2"/>
              <a:buNone/>
            </a:pPr>
            <a:r>
              <a:rPr lang="en-GB" sz="1800" smtClean="0"/>
              <a:t>d) 	The costs must be properly documented through accounting material and periodically reviewed</a:t>
            </a:r>
          </a:p>
          <a:p>
            <a:pPr eaLnBrk="1" hangingPunct="1">
              <a:buFont typeface="Wingdings" pitchFamily="2" charset="2"/>
              <a:buNone/>
            </a:pPr>
            <a:endParaRPr lang="en-GB" sz="1800" smtClean="0"/>
          </a:p>
          <a:p>
            <a:pPr eaLnBrk="1" hangingPunct="1">
              <a:buFont typeface="Wingdings" pitchFamily="2" charset="2"/>
              <a:buNone/>
            </a:pPr>
            <a:endParaRPr lang="en-GB" sz="18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GB" smtClean="0"/>
              <a:t>NPP 2007-2013 Common Eligibility Rules</a:t>
            </a:r>
          </a:p>
        </p:txBody>
      </p:sp>
      <p:sp>
        <p:nvSpPr>
          <p:cNvPr id="26627" name="Rectangle 3"/>
          <p:cNvSpPr>
            <a:spLocks noGrp="1" noChangeArrowheads="1"/>
          </p:cNvSpPr>
          <p:nvPr>
            <p:ph type="body" idx="1"/>
          </p:nvPr>
        </p:nvSpPr>
        <p:spPr>
          <a:xfrm>
            <a:off x="752475" y="2428875"/>
            <a:ext cx="7772400" cy="3786188"/>
          </a:xfrm>
        </p:spPr>
        <p:txBody>
          <a:bodyPr/>
          <a:lstStyle/>
          <a:p>
            <a:pPr eaLnBrk="1" hangingPunct="1"/>
            <a:r>
              <a:rPr lang="en-GB" sz="2800" smtClean="0"/>
              <a:t>Office costs (distributed proportionally) 2 (3)</a:t>
            </a:r>
          </a:p>
          <a:p>
            <a:pPr eaLnBrk="1" hangingPunct="1"/>
            <a:endParaRPr lang="en-GB" sz="1800" smtClean="0"/>
          </a:p>
          <a:p>
            <a:pPr eaLnBrk="1" hangingPunct="1">
              <a:buFont typeface="Wingdings" pitchFamily="2" charset="2"/>
              <a:buNone/>
            </a:pPr>
            <a:r>
              <a:rPr lang="en-GB" sz="1800" i="1" smtClean="0"/>
              <a:t>The costs must be distributed according to the following model:</a:t>
            </a:r>
          </a:p>
          <a:p>
            <a:pPr eaLnBrk="1" hangingPunct="1">
              <a:buFont typeface="Wingdings" pitchFamily="2" charset="2"/>
              <a:buNone/>
            </a:pPr>
            <a:endParaRPr lang="en-GB" sz="1800" smtClean="0"/>
          </a:p>
          <a:p>
            <a:pPr eaLnBrk="1" hangingPunct="1">
              <a:buFont typeface="Wingdings" pitchFamily="2" charset="2"/>
              <a:buNone/>
            </a:pPr>
            <a:r>
              <a:rPr lang="en-GB" sz="1800" smtClean="0"/>
              <a:t>1) 	Calculate total allowed office expenditure to be distributed proportionally/year [x]</a:t>
            </a:r>
          </a:p>
          <a:p>
            <a:pPr eaLnBrk="1" hangingPunct="1">
              <a:buFont typeface="Wingdings" pitchFamily="2" charset="2"/>
              <a:buNone/>
            </a:pPr>
            <a:r>
              <a:rPr lang="en-GB" sz="1800" smtClean="0"/>
              <a:t>2) Calculate total no. of hours worked in the organisation/year [y]</a:t>
            </a:r>
          </a:p>
          <a:p>
            <a:pPr eaLnBrk="1" hangingPunct="1">
              <a:buFont typeface="Wingdings" pitchFamily="2" charset="2"/>
              <a:buNone/>
            </a:pPr>
            <a:endParaRPr lang="en-GB" sz="1800" smtClean="0"/>
          </a:p>
          <a:p>
            <a:pPr eaLnBrk="1" hangingPunct="1">
              <a:buFont typeface="Wingdings" pitchFamily="2" charset="2"/>
              <a:buNone/>
            </a:pPr>
            <a:r>
              <a:rPr lang="en-GB" sz="1800" smtClean="0"/>
              <a:t>[x]/[y] = proportional cost/hour [z]</a:t>
            </a:r>
          </a:p>
          <a:p>
            <a:pPr eaLnBrk="1" hangingPunct="1">
              <a:buFont typeface="Wingdings" pitchFamily="2" charset="2"/>
              <a:buNone/>
            </a:pPr>
            <a:endParaRPr lang="en-GB" sz="1800" smtClean="0"/>
          </a:p>
          <a:p>
            <a:pPr eaLnBrk="1" hangingPunct="1">
              <a:buFont typeface="Wingdings" pitchFamily="2" charset="2"/>
              <a:buNone/>
            </a:pPr>
            <a:r>
              <a:rPr lang="en-GB" sz="1800" smtClean="0"/>
              <a:t>	Eligible cost is retrieved by multiplying [z] by the number of hours worked in the project according to the timesheets.</a:t>
            </a:r>
          </a:p>
          <a:p>
            <a:pPr eaLnBrk="1" hangingPunct="1">
              <a:buFont typeface="Wingdings" pitchFamily="2" charset="2"/>
              <a:buNone/>
            </a:pPr>
            <a:endParaRPr lang="en-GB" sz="18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smtClean="0"/>
              <a:t>NPP 2007-2013 Common Eligibility Rules</a:t>
            </a:r>
          </a:p>
        </p:txBody>
      </p:sp>
      <p:sp>
        <p:nvSpPr>
          <p:cNvPr id="27651" name="Rectangle 3"/>
          <p:cNvSpPr>
            <a:spLocks noGrp="1" noChangeArrowheads="1"/>
          </p:cNvSpPr>
          <p:nvPr>
            <p:ph type="body" idx="1"/>
          </p:nvPr>
        </p:nvSpPr>
        <p:spPr>
          <a:xfrm>
            <a:off x="752475" y="2428875"/>
            <a:ext cx="7772400" cy="3786188"/>
          </a:xfrm>
        </p:spPr>
        <p:txBody>
          <a:bodyPr/>
          <a:lstStyle/>
          <a:p>
            <a:pPr eaLnBrk="1" hangingPunct="1"/>
            <a:r>
              <a:rPr lang="en-GB" sz="2800" smtClean="0"/>
              <a:t>Office costs (distributed proportionally) 3 (3)</a:t>
            </a:r>
          </a:p>
          <a:p>
            <a:pPr eaLnBrk="1" hangingPunct="1">
              <a:buFont typeface="Wingdings" pitchFamily="2" charset="2"/>
              <a:buNone/>
            </a:pPr>
            <a:endParaRPr lang="en-GB" sz="1800" i="1" smtClean="0"/>
          </a:p>
          <a:p>
            <a:pPr eaLnBrk="1" hangingPunct="1">
              <a:buFont typeface="Wingdings" pitchFamily="2" charset="2"/>
              <a:buNone/>
            </a:pPr>
            <a:r>
              <a:rPr lang="en-GB" sz="1800" i="1" smtClean="0"/>
              <a:t>Detailed list of costs allowed in this category:</a:t>
            </a:r>
          </a:p>
          <a:p>
            <a:pPr eaLnBrk="1" hangingPunct="1">
              <a:buFont typeface="Wingdings" pitchFamily="2" charset="2"/>
              <a:buNone/>
            </a:pPr>
            <a:endParaRPr lang="en-GB" sz="1800" smtClean="0"/>
          </a:p>
          <a:p>
            <a:pPr eaLnBrk="1" hangingPunct="1">
              <a:buFont typeface="Wingdings" pitchFamily="2" charset="2"/>
              <a:buNone/>
            </a:pPr>
            <a:r>
              <a:rPr lang="en-GB" sz="1800" smtClean="0"/>
              <a:t>a) 	Administrative service; Book-keeping, salary administration, postal / telephone services, copying and centralized computer support</a:t>
            </a:r>
          </a:p>
          <a:p>
            <a:pPr eaLnBrk="1" hangingPunct="1">
              <a:buFont typeface="Wingdings" pitchFamily="2" charset="2"/>
              <a:buNone/>
            </a:pPr>
            <a:r>
              <a:rPr lang="en-GB" sz="1800" smtClean="0"/>
              <a:t>b) 	Office supplies</a:t>
            </a:r>
            <a:endParaRPr lang="en-GB" sz="1800" smtClean="0">
              <a:solidFill>
                <a:srgbClr val="FF0000"/>
              </a:solidFill>
            </a:endParaRPr>
          </a:p>
          <a:p>
            <a:pPr eaLnBrk="1" hangingPunct="1">
              <a:buFont typeface="Wingdings" pitchFamily="2" charset="2"/>
              <a:buNone/>
            </a:pPr>
            <a:r>
              <a:rPr lang="en-GB" sz="1800" smtClean="0">
                <a:solidFill>
                  <a:srgbClr val="FF0000"/>
                </a:solidFill>
              </a:rPr>
              <a:t>c) 	Premises costs such rent, heat, light, water and service charges (NOTE: This section has been updated in the Common Eligibility Rules, previous statement was incorrect)</a:t>
            </a:r>
          </a:p>
          <a:p>
            <a:pPr eaLnBrk="1" hangingPunct="1">
              <a:buFont typeface="Wingdings" pitchFamily="2" charset="2"/>
              <a:buNone/>
            </a:pPr>
            <a:endParaRPr lang="en-GB" sz="1800" smtClean="0"/>
          </a:p>
          <a:p>
            <a:pPr eaLnBrk="1" hangingPunct="1">
              <a:buFont typeface="Wingdings" pitchFamily="2" charset="2"/>
              <a:buNone/>
            </a:pPr>
            <a:r>
              <a:rPr lang="en-GB" sz="1800" smtClean="0"/>
              <a:t>NOTE ONLY THIS MODEL IS ELIGIBLE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smtClean="0"/>
              <a:t>NPP 2007-2013 Common Eligibility Rules</a:t>
            </a:r>
          </a:p>
        </p:txBody>
      </p:sp>
      <p:sp>
        <p:nvSpPr>
          <p:cNvPr id="29699" name="Rectangle 3"/>
          <p:cNvSpPr>
            <a:spLocks noGrp="1" noChangeArrowheads="1"/>
          </p:cNvSpPr>
          <p:nvPr>
            <p:ph type="body" idx="1"/>
          </p:nvPr>
        </p:nvSpPr>
        <p:spPr>
          <a:xfrm>
            <a:off x="752475" y="2428875"/>
            <a:ext cx="7772400" cy="3786188"/>
          </a:xfrm>
        </p:spPr>
        <p:txBody>
          <a:bodyPr/>
          <a:lstStyle/>
          <a:p>
            <a:pPr eaLnBrk="1" hangingPunct="1"/>
            <a:r>
              <a:rPr lang="en-GB" sz="2800" smtClean="0"/>
              <a:t>Promotion / publications, seminars / conferences, meetings</a:t>
            </a:r>
          </a:p>
          <a:p>
            <a:pPr eaLnBrk="1" hangingPunct="1"/>
            <a:endParaRPr lang="en-GB" sz="1800" smtClean="0"/>
          </a:p>
          <a:p>
            <a:pPr eaLnBrk="1" hangingPunct="1">
              <a:buFont typeface="Wingdings" pitchFamily="2" charset="2"/>
              <a:buNone/>
            </a:pPr>
            <a:r>
              <a:rPr lang="en-GB" sz="1800" smtClean="0"/>
              <a:t>a)	Costs related to all aspects of promotion and publications specific to the project</a:t>
            </a:r>
          </a:p>
          <a:p>
            <a:pPr eaLnBrk="1" hangingPunct="1">
              <a:buFont typeface="Wingdings" pitchFamily="2" charset="2"/>
              <a:buNone/>
            </a:pPr>
            <a:r>
              <a:rPr lang="en-GB" sz="1800" smtClean="0"/>
              <a:t>b)	Costs related to organising and participating in seminars / conferences and meetings</a:t>
            </a:r>
          </a:p>
          <a:p>
            <a:pPr eaLnBrk="1" hangingPunct="1">
              <a:buFont typeface="Wingdings" pitchFamily="2" charset="2"/>
              <a:buNone/>
            </a:pPr>
            <a:endParaRPr lang="en-GB" sz="1800" smtClean="0"/>
          </a:p>
          <a:p>
            <a:pPr eaLnBrk="1" hangingPunct="1">
              <a:buFont typeface="Wingdings" pitchFamily="2" charset="2"/>
              <a:buNone/>
            </a:pPr>
            <a:r>
              <a:rPr lang="en-GB" sz="1200" smtClean="0"/>
              <a:t>	</a:t>
            </a:r>
            <a:r>
              <a:rPr lang="en-GB" sz="1600" smtClean="0"/>
              <a:t>Please note that meals/catering should be of a moderate nature and according to normal standards in each partner country. Excessive entertainment is not to be regarded as eligible expenditure. All meals/catering must be supported by a list of participants and a statement outlining the purpose of the occasion.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smtClean="0"/>
              <a:t>NPP 2007-2013 Common Eligibility Rules</a:t>
            </a:r>
          </a:p>
        </p:txBody>
      </p:sp>
      <p:sp>
        <p:nvSpPr>
          <p:cNvPr id="31747" name="Rectangle 3"/>
          <p:cNvSpPr>
            <a:spLocks noGrp="1" noChangeArrowheads="1"/>
          </p:cNvSpPr>
          <p:nvPr>
            <p:ph type="body" idx="1"/>
          </p:nvPr>
        </p:nvSpPr>
        <p:spPr>
          <a:xfrm>
            <a:off x="752475" y="2428875"/>
            <a:ext cx="7772400" cy="3786188"/>
          </a:xfrm>
        </p:spPr>
        <p:txBody>
          <a:bodyPr/>
          <a:lstStyle/>
          <a:p>
            <a:pPr eaLnBrk="1" hangingPunct="1"/>
            <a:r>
              <a:rPr lang="en-GB" sz="2800" smtClean="0"/>
              <a:t>Equipment and supplies (Including small scale investments) 1 (2)</a:t>
            </a:r>
          </a:p>
          <a:p>
            <a:pPr eaLnBrk="1" hangingPunct="1">
              <a:buFont typeface="Wingdings" pitchFamily="2" charset="2"/>
              <a:buNone/>
            </a:pPr>
            <a:r>
              <a:rPr lang="en-GB" sz="1800" i="1" smtClean="0"/>
              <a:t>	</a:t>
            </a:r>
          </a:p>
          <a:p>
            <a:pPr eaLnBrk="1" hangingPunct="1">
              <a:buFont typeface="Wingdings" pitchFamily="2" charset="2"/>
              <a:buNone/>
            </a:pPr>
            <a:r>
              <a:rPr lang="en-GB" sz="1800" i="1" smtClean="0"/>
              <a:t>General principles</a:t>
            </a:r>
          </a:p>
          <a:p>
            <a:pPr eaLnBrk="1" hangingPunct="1">
              <a:buFont typeface="Wingdings" pitchFamily="2" charset="2"/>
              <a:buNone/>
            </a:pPr>
            <a:r>
              <a:rPr lang="en-GB" sz="1800" smtClean="0"/>
              <a:t>a) 	Cost for equipment includes purchase price as well as costs for site preparation, delivery, handling and installation when applicable</a:t>
            </a:r>
          </a:p>
          <a:p>
            <a:pPr eaLnBrk="1" hangingPunct="1">
              <a:buFont typeface="Wingdings" pitchFamily="2" charset="2"/>
              <a:buNone/>
            </a:pPr>
            <a:r>
              <a:rPr lang="en-GB" sz="1800" smtClean="0"/>
              <a:t>b) 	The equipment must be essential for the delivery of the project, used solely for that purpose and purchased within the eligible project period</a:t>
            </a:r>
          </a:p>
          <a:p>
            <a:pPr eaLnBrk="1" hangingPunct="1">
              <a:buFont typeface="Wingdings" pitchFamily="2" charset="2"/>
              <a:buNone/>
            </a:pPr>
            <a:r>
              <a:rPr lang="en-GB" sz="1800" smtClean="0"/>
              <a:t>c) 	The full purchase price is only eligible if the item is used solely for the project during its total economic and depreciable lifetime. In all other cases only depreciation costs shall be eligible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381000" y="533400"/>
            <a:ext cx="6858000" cy="1143000"/>
          </a:xfrm>
        </p:spPr>
        <p:txBody>
          <a:bodyPr anchor="ctr"/>
          <a:lstStyle/>
          <a:p>
            <a:pPr eaLnBrk="1" hangingPunct="1"/>
            <a:r>
              <a:rPr lang="en-GB" sz="1600" smtClean="0">
                <a:latin typeface="Arial Unicode MS" pitchFamily="34" charset="-128"/>
              </a:rPr>
              <a:t>Separate Project Accounts</a:t>
            </a:r>
          </a:p>
        </p:txBody>
      </p:sp>
      <p:sp>
        <p:nvSpPr>
          <p:cNvPr id="6147" name="Text Box 7"/>
          <p:cNvSpPr txBox="1">
            <a:spLocks noChangeArrowheads="1"/>
          </p:cNvSpPr>
          <p:nvPr/>
        </p:nvSpPr>
        <p:spPr bwMode="auto">
          <a:xfrm>
            <a:off x="755650" y="1844675"/>
            <a:ext cx="3886200" cy="4246563"/>
          </a:xfrm>
          <a:prstGeom prst="rect">
            <a:avLst/>
          </a:prstGeom>
          <a:noFill/>
          <a:ln w="9525">
            <a:noFill/>
            <a:miter lim="800000"/>
            <a:headEnd/>
            <a:tailEnd/>
          </a:ln>
        </p:spPr>
        <p:txBody>
          <a:bodyPr>
            <a:spAutoFit/>
          </a:bodyPr>
          <a:lstStyle/>
          <a:p>
            <a:r>
              <a:rPr lang="sv-SE" sz="1800" b="1">
                <a:latin typeface="Times New Roman" pitchFamily="18" charset="0"/>
              </a:rPr>
              <a:t>Project accounting</a:t>
            </a:r>
          </a:p>
          <a:p>
            <a:endParaRPr lang="sv-SE" sz="1800" b="1">
              <a:latin typeface="Times New Roman" pitchFamily="18" charset="0"/>
            </a:endParaRPr>
          </a:p>
          <a:p>
            <a:r>
              <a:rPr lang="sv-SE" sz="1800" b="1">
                <a:latin typeface="Times New Roman" pitchFamily="18" charset="0"/>
              </a:rPr>
              <a:t>- </a:t>
            </a:r>
            <a:r>
              <a:rPr lang="sv-SE" sz="1800" b="1" i="1">
                <a:latin typeface="Times New Roman" pitchFamily="18" charset="0"/>
              </a:rPr>
              <a:t>Each</a:t>
            </a:r>
            <a:r>
              <a:rPr lang="sv-SE" sz="1800" b="1">
                <a:latin typeface="Times New Roman" pitchFamily="18" charset="0"/>
              </a:rPr>
              <a:t> partner must keep separate project accounts in their national currency. </a:t>
            </a:r>
            <a:br>
              <a:rPr lang="sv-SE" sz="1800" b="1">
                <a:latin typeface="Times New Roman" pitchFamily="18" charset="0"/>
              </a:rPr>
            </a:br>
            <a:endParaRPr lang="sv-SE" sz="1800" b="1">
              <a:latin typeface="Times New Roman" pitchFamily="18" charset="0"/>
            </a:endParaRPr>
          </a:p>
          <a:p>
            <a:pPr>
              <a:buFontTx/>
              <a:buChar char="-"/>
            </a:pPr>
            <a:r>
              <a:rPr lang="sv-SE" sz="1800" b="1" i="1">
                <a:latin typeface="Times New Roman" pitchFamily="18" charset="0"/>
              </a:rPr>
              <a:t>Each </a:t>
            </a:r>
            <a:r>
              <a:rPr lang="sv-SE" sz="1800" b="1">
                <a:latin typeface="Times New Roman" pitchFamily="18" charset="0"/>
              </a:rPr>
              <a:t>partner must be able to present a ledger from his accounting system, showing ONLY transactions generated in the project</a:t>
            </a:r>
          </a:p>
          <a:p>
            <a:pPr>
              <a:buFontTx/>
              <a:buChar char="-"/>
            </a:pPr>
            <a:endParaRPr lang="sv-SE" sz="1800" b="1">
              <a:latin typeface="Times New Roman" pitchFamily="18" charset="0"/>
            </a:endParaRPr>
          </a:p>
          <a:p>
            <a:pPr>
              <a:buFontTx/>
              <a:buChar char="-"/>
            </a:pPr>
            <a:r>
              <a:rPr lang="sv-SE" sz="1800" b="1">
                <a:solidFill>
                  <a:srgbClr val="FF0000"/>
                </a:solidFill>
                <a:latin typeface="Times New Roman" pitchFamily="18" charset="0"/>
              </a:rPr>
              <a:t>Note that holder of common cost should make a specific account for that budget</a:t>
            </a:r>
            <a:r>
              <a:rPr lang="sv-SE" sz="1800" b="1">
                <a:latin typeface="Times New Roman" pitchFamily="18" charset="0"/>
              </a:rPr>
              <a:t/>
            </a:r>
            <a:br>
              <a:rPr lang="sv-SE" sz="1800" b="1">
                <a:latin typeface="Times New Roman" pitchFamily="18" charset="0"/>
              </a:rPr>
            </a:br>
            <a:endParaRPr lang="sv-SE" sz="1800" b="1">
              <a:latin typeface="Times New Roman" pitchFamily="18" charset="0"/>
            </a:endParaRPr>
          </a:p>
        </p:txBody>
      </p:sp>
      <p:sp>
        <p:nvSpPr>
          <p:cNvPr id="6148" name="Text Box 8"/>
          <p:cNvSpPr txBox="1">
            <a:spLocks noChangeArrowheads="1"/>
          </p:cNvSpPr>
          <p:nvPr/>
        </p:nvSpPr>
        <p:spPr bwMode="auto">
          <a:xfrm>
            <a:off x="4506913" y="2378075"/>
            <a:ext cx="2116137" cy="457200"/>
          </a:xfrm>
          <a:prstGeom prst="rect">
            <a:avLst/>
          </a:prstGeom>
          <a:noFill/>
          <a:ln w="9525">
            <a:noFill/>
            <a:miter lim="800000"/>
            <a:headEnd/>
            <a:tailEnd/>
          </a:ln>
        </p:spPr>
        <p:txBody>
          <a:bodyPr>
            <a:spAutoFit/>
          </a:bodyPr>
          <a:lstStyle/>
          <a:p>
            <a:endParaRPr lang="en-US" b="1">
              <a:latin typeface="Times New Roman" pitchFamily="18" charset="0"/>
            </a:endParaRPr>
          </a:p>
        </p:txBody>
      </p:sp>
      <p:sp>
        <p:nvSpPr>
          <p:cNvPr id="6149" name="Rectangle 9"/>
          <p:cNvSpPr>
            <a:spLocks noChangeArrowheads="1"/>
          </p:cNvSpPr>
          <p:nvPr/>
        </p:nvSpPr>
        <p:spPr bwMode="auto">
          <a:xfrm>
            <a:off x="4413250" y="2301875"/>
            <a:ext cx="2370138" cy="609600"/>
          </a:xfrm>
          <a:prstGeom prst="rect">
            <a:avLst/>
          </a:prstGeom>
          <a:solidFill>
            <a:srgbClr val="FFFF99"/>
          </a:solidFill>
          <a:ln w="9525">
            <a:solidFill>
              <a:schemeClr val="tx1"/>
            </a:solidFill>
            <a:miter lim="800000"/>
            <a:headEnd/>
            <a:tailEnd/>
          </a:ln>
        </p:spPr>
        <p:txBody>
          <a:bodyPr wrap="none" anchor="ctr"/>
          <a:lstStyle/>
          <a:p>
            <a:pPr algn="ctr"/>
            <a:endParaRPr lang="en-US" b="1">
              <a:latin typeface="Times New Roman" pitchFamily="18" charset="0"/>
            </a:endParaRPr>
          </a:p>
        </p:txBody>
      </p:sp>
      <p:sp>
        <p:nvSpPr>
          <p:cNvPr id="6150" name="Text Box 10"/>
          <p:cNvSpPr txBox="1">
            <a:spLocks noChangeArrowheads="1"/>
          </p:cNvSpPr>
          <p:nvPr/>
        </p:nvSpPr>
        <p:spPr bwMode="auto">
          <a:xfrm>
            <a:off x="4489450" y="2454275"/>
            <a:ext cx="2209800" cy="336550"/>
          </a:xfrm>
          <a:prstGeom prst="rect">
            <a:avLst/>
          </a:prstGeom>
          <a:noFill/>
          <a:ln w="9525">
            <a:noFill/>
            <a:miter lim="800000"/>
            <a:headEnd/>
            <a:tailEnd/>
          </a:ln>
        </p:spPr>
        <p:txBody>
          <a:bodyPr>
            <a:spAutoFit/>
          </a:bodyPr>
          <a:lstStyle/>
          <a:p>
            <a:pPr algn="ctr"/>
            <a:r>
              <a:rPr lang="sv-SE" sz="1600" b="1">
                <a:solidFill>
                  <a:srgbClr val="000000"/>
                </a:solidFill>
                <a:latin typeface="Times New Roman" pitchFamily="18" charset="0"/>
              </a:rPr>
              <a:t>Regular activities</a:t>
            </a:r>
            <a:r>
              <a:rPr lang="sv-SE" sz="1600" b="1">
                <a:latin typeface="Times New Roman" pitchFamily="18" charset="0"/>
              </a:rPr>
              <a:t>	</a:t>
            </a:r>
            <a:endParaRPr lang="sv-SE" b="1">
              <a:latin typeface="Times New Roman" pitchFamily="18" charset="0"/>
            </a:endParaRPr>
          </a:p>
        </p:txBody>
      </p:sp>
      <p:sp>
        <p:nvSpPr>
          <p:cNvPr id="6151" name="Rectangle 11"/>
          <p:cNvSpPr>
            <a:spLocks noChangeArrowheads="1"/>
          </p:cNvSpPr>
          <p:nvPr/>
        </p:nvSpPr>
        <p:spPr bwMode="auto">
          <a:xfrm>
            <a:off x="6656388" y="2301875"/>
            <a:ext cx="1185862" cy="609600"/>
          </a:xfrm>
          <a:prstGeom prst="rect">
            <a:avLst/>
          </a:prstGeom>
          <a:solidFill>
            <a:srgbClr val="FFCC99"/>
          </a:solidFill>
          <a:ln w="9525">
            <a:solidFill>
              <a:schemeClr val="tx1"/>
            </a:solidFill>
            <a:miter lim="800000"/>
            <a:headEnd/>
            <a:tailEnd/>
          </a:ln>
        </p:spPr>
        <p:txBody>
          <a:bodyPr wrap="none" anchor="ctr"/>
          <a:lstStyle/>
          <a:p>
            <a:pPr eaLnBrk="1" hangingPunct="1"/>
            <a:endParaRPr lang="en-US">
              <a:latin typeface="Times New Roman" pitchFamily="18" charset="0"/>
            </a:endParaRPr>
          </a:p>
        </p:txBody>
      </p:sp>
      <p:sp>
        <p:nvSpPr>
          <p:cNvPr id="6152" name="Text Box 12"/>
          <p:cNvSpPr txBox="1">
            <a:spLocks noChangeArrowheads="1"/>
          </p:cNvSpPr>
          <p:nvPr/>
        </p:nvSpPr>
        <p:spPr bwMode="auto">
          <a:xfrm>
            <a:off x="6699250" y="2454275"/>
            <a:ext cx="1143000" cy="336550"/>
          </a:xfrm>
          <a:prstGeom prst="rect">
            <a:avLst/>
          </a:prstGeom>
          <a:noFill/>
          <a:ln w="9525">
            <a:noFill/>
            <a:miter lim="800000"/>
            <a:headEnd/>
            <a:tailEnd/>
          </a:ln>
        </p:spPr>
        <p:txBody>
          <a:bodyPr>
            <a:spAutoFit/>
          </a:bodyPr>
          <a:lstStyle/>
          <a:p>
            <a:pPr algn="ctr"/>
            <a:r>
              <a:rPr lang="sv-SE" sz="1600" b="1">
                <a:solidFill>
                  <a:srgbClr val="000000"/>
                </a:solidFill>
                <a:latin typeface="Times New Roman" pitchFamily="18" charset="0"/>
              </a:rPr>
              <a:t>PROJECT</a:t>
            </a:r>
            <a:endParaRPr lang="sv-SE" b="1">
              <a:solidFill>
                <a:srgbClr val="000000"/>
              </a:solidFill>
              <a:latin typeface="Times New Roman" pitchFamily="18" charset="0"/>
            </a:endParaRPr>
          </a:p>
        </p:txBody>
      </p:sp>
      <p:sp>
        <p:nvSpPr>
          <p:cNvPr id="6153" name="AutoShape 13"/>
          <p:cNvSpPr>
            <a:spLocks noChangeArrowheads="1"/>
          </p:cNvSpPr>
          <p:nvPr/>
        </p:nvSpPr>
        <p:spPr bwMode="auto">
          <a:xfrm>
            <a:off x="5568950" y="2911475"/>
            <a:ext cx="254000" cy="609600"/>
          </a:xfrm>
          <a:prstGeom prst="downArrow">
            <a:avLst>
              <a:gd name="adj1" fmla="val 50000"/>
              <a:gd name="adj2" fmla="val 60000"/>
            </a:avLst>
          </a:prstGeom>
          <a:solidFill>
            <a:srgbClr val="FFFF99"/>
          </a:solidFill>
          <a:ln w="9525">
            <a:solidFill>
              <a:schemeClr val="tx1"/>
            </a:solidFill>
            <a:miter lim="800000"/>
            <a:headEnd/>
            <a:tailEnd/>
          </a:ln>
        </p:spPr>
        <p:txBody>
          <a:bodyPr wrap="none" anchor="ctr"/>
          <a:lstStyle/>
          <a:p>
            <a:pPr eaLnBrk="1" hangingPunct="1"/>
            <a:endParaRPr lang="en-US">
              <a:latin typeface="Times New Roman" pitchFamily="18" charset="0"/>
            </a:endParaRPr>
          </a:p>
        </p:txBody>
      </p:sp>
      <p:sp>
        <p:nvSpPr>
          <p:cNvPr id="6154" name="AutoShape 14"/>
          <p:cNvSpPr>
            <a:spLocks noChangeArrowheads="1"/>
          </p:cNvSpPr>
          <p:nvPr/>
        </p:nvSpPr>
        <p:spPr bwMode="auto">
          <a:xfrm>
            <a:off x="7207250" y="2911475"/>
            <a:ext cx="254000" cy="609600"/>
          </a:xfrm>
          <a:prstGeom prst="downArrow">
            <a:avLst>
              <a:gd name="adj1" fmla="val 50000"/>
              <a:gd name="adj2" fmla="val 60000"/>
            </a:avLst>
          </a:prstGeom>
          <a:solidFill>
            <a:srgbClr val="FFCC99"/>
          </a:solidFill>
          <a:ln w="9525">
            <a:solidFill>
              <a:schemeClr val="tx1"/>
            </a:solidFill>
            <a:miter lim="800000"/>
            <a:headEnd/>
            <a:tailEnd/>
          </a:ln>
        </p:spPr>
        <p:txBody>
          <a:bodyPr wrap="none" anchor="ctr"/>
          <a:lstStyle/>
          <a:p>
            <a:pPr eaLnBrk="1" hangingPunct="1"/>
            <a:endParaRPr lang="en-US">
              <a:latin typeface="Times New Roman" pitchFamily="18" charset="0"/>
            </a:endParaRPr>
          </a:p>
        </p:txBody>
      </p:sp>
      <p:sp>
        <p:nvSpPr>
          <p:cNvPr id="6155" name="AutoShape 15"/>
          <p:cNvSpPr>
            <a:spLocks noChangeArrowheads="1"/>
          </p:cNvSpPr>
          <p:nvPr/>
        </p:nvSpPr>
        <p:spPr bwMode="auto">
          <a:xfrm>
            <a:off x="4718050" y="3749675"/>
            <a:ext cx="1524000" cy="1219200"/>
          </a:xfrm>
          <a:prstGeom prst="flowChartMultidocument">
            <a:avLst/>
          </a:prstGeom>
          <a:solidFill>
            <a:srgbClr val="FFFF99"/>
          </a:solidFill>
          <a:ln w="9525">
            <a:solidFill>
              <a:srgbClr val="000000"/>
            </a:solidFill>
            <a:miter lim="800000"/>
            <a:headEnd/>
            <a:tailEnd/>
          </a:ln>
        </p:spPr>
        <p:txBody>
          <a:bodyPr wrap="none" anchor="ctr"/>
          <a:lstStyle/>
          <a:p>
            <a:pPr eaLnBrk="1" hangingPunct="1"/>
            <a:endParaRPr lang="en-US">
              <a:latin typeface="Times New Roman" pitchFamily="18" charset="0"/>
            </a:endParaRPr>
          </a:p>
        </p:txBody>
      </p:sp>
      <p:sp>
        <p:nvSpPr>
          <p:cNvPr id="6156" name="AutoShape 16"/>
          <p:cNvSpPr>
            <a:spLocks noChangeArrowheads="1"/>
          </p:cNvSpPr>
          <p:nvPr/>
        </p:nvSpPr>
        <p:spPr bwMode="auto">
          <a:xfrm>
            <a:off x="6470650" y="3749675"/>
            <a:ext cx="1524000" cy="1219200"/>
          </a:xfrm>
          <a:prstGeom prst="flowChartMultidocument">
            <a:avLst/>
          </a:prstGeom>
          <a:solidFill>
            <a:srgbClr val="FFCC99"/>
          </a:solidFill>
          <a:ln w="9525">
            <a:solidFill>
              <a:srgbClr val="000000"/>
            </a:solidFill>
            <a:miter lim="800000"/>
            <a:headEnd/>
            <a:tailEnd/>
          </a:ln>
        </p:spPr>
        <p:txBody>
          <a:bodyPr wrap="none" anchor="ctr"/>
          <a:lstStyle/>
          <a:p>
            <a:pPr eaLnBrk="1" hangingPunct="1"/>
            <a:endParaRPr lang="en-US">
              <a:latin typeface="Times New Roman" pitchFamily="18" charset="0"/>
            </a:endParaRPr>
          </a:p>
        </p:txBody>
      </p:sp>
      <p:sp>
        <p:nvSpPr>
          <p:cNvPr id="6157" name="Text Box 17"/>
          <p:cNvSpPr txBox="1">
            <a:spLocks noChangeArrowheads="1"/>
          </p:cNvSpPr>
          <p:nvPr/>
        </p:nvSpPr>
        <p:spPr bwMode="auto">
          <a:xfrm>
            <a:off x="4794250" y="4283075"/>
            <a:ext cx="1185863" cy="274638"/>
          </a:xfrm>
          <a:prstGeom prst="rect">
            <a:avLst/>
          </a:prstGeom>
          <a:solidFill>
            <a:srgbClr val="FFFF99"/>
          </a:solidFill>
          <a:ln w="9525">
            <a:noFill/>
            <a:miter lim="800000"/>
            <a:headEnd/>
            <a:tailEnd/>
          </a:ln>
        </p:spPr>
        <p:txBody>
          <a:bodyPr>
            <a:spAutoFit/>
          </a:bodyPr>
          <a:lstStyle/>
          <a:p>
            <a:pPr algn="ctr"/>
            <a:r>
              <a:rPr lang="sv-SE" sz="1200" b="1">
                <a:solidFill>
                  <a:srgbClr val="000000"/>
                </a:solidFill>
                <a:latin typeface="Times New Roman" pitchFamily="18" charset="0"/>
              </a:rPr>
              <a:t>Accounts</a:t>
            </a:r>
          </a:p>
        </p:txBody>
      </p:sp>
      <p:sp>
        <p:nvSpPr>
          <p:cNvPr id="6158" name="Text Box 18"/>
          <p:cNvSpPr txBox="1">
            <a:spLocks noChangeArrowheads="1"/>
          </p:cNvSpPr>
          <p:nvPr/>
        </p:nvSpPr>
        <p:spPr bwMode="auto">
          <a:xfrm>
            <a:off x="6546850" y="4283075"/>
            <a:ext cx="1185863" cy="274638"/>
          </a:xfrm>
          <a:prstGeom prst="rect">
            <a:avLst/>
          </a:prstGeom>
          <a:solidFill>
            <a:srgbClr val="FFCC99"/>
          </a:solidFill>
          <a:ln w="9525">
            <a:noFill/>
            <a:miter lim="800000"/>
            <a:headEnd/>
            <a:tailEnd/>
          </a:ln>
        </p:spPr>
        <p:txBody>
          <a:bodyPr>
            <a:spAutoFit/>
          </a:bodyPr>
          <a:lstStyle/>
          <a:p>
            <a:pPr algn="ctr"/>
            <a:r>
              <a:rPr lang="sv-SE" sz="1200" b="1">
                <a:solidFill>
                  <a:srgbClr val="000000"/>
                </a:solidFill>
                <a:latin typeface="Times New Roman" pitchFamily="18" charset="0"/>
              </a:rPr>
              <a:t>Accounts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GB" smtClean="0"/>
              <a:t>NPP 2007-2013 Common Eligibility Rules</a:t>
            </a:r>
          </a:p>
        </p:txBody>
      </p:sp>
      <p:sp>
        <p:nvSpPr>
          <p:cNvPr id="32771" name="Rectangle 3"/>
          <p:cNvSpPr>
            <a:spLocks noGrp="1" noChangeArrowheads="1"/>
          </p:cNvSpPr>
          <p:nvPr>
            <p:ph type="body" idx="1"/>
          </p:nvPr>
        </p:nvSpPr>
        <p:spPr>
          <a:xfrm>
            <a:off x="752475" y="2428875"/>
            <a:ext cx="7772400" cy="3786188"/>
          </a:xfrm>
        </p:spPr>
        <p:txBody>
          <a:bodyPr/>
          <a:lstStyle/>
          <a:p>
            <a:pPr eaLnBrk="1" hangingPunct="1"/>
            <a:r>
              <a:rPr lang="en-GB" sz="2800" smtClean="0"/>
              <a:t>Equipment and supplies (Including small scale investments) 2 (2)</a:t>
            </a:r>
          </a:p>
          <a:p>
            <a:pPr eaLnBrk="1" hangingPunct="1">
              <a:buFont typeface="Wingdings" pitchFamily="2" charset="2"/>
              <a:buNone/>
            </a:pPr>
            <a:r>
              <a:rPr lang="en-GB" sz="1800" smtClean="0"/>
              <a:t>	</a:t>
            </a:r>
          </a:p>
          <a:p>
            <a:pPr eaLnBrk="1" hangingPunct="1">
              <a:buFont typeface="Wingdings" pitchFamily="2" charset="2"/>
              <a:buNone/>
            </a:pPr>
            <a:r>
              <a:rPr lang="en-GB" sz="1800" smtClean="0"/>
              <a:t>	The purchase cost / depreciation cost of second-hand equipment is eligible under the following conditions:</a:t>
            </a:r>
          </a:p>
          <a:p>
            <a:pPr lvl="1" eaLnBrk="1" hangingPunct="1">
              <a:buFont typeface="Wingdings" pitchFamily="2" charset="2"/>
              <a:buNone/>
            </a:pPr>
            <a:r>
              <a:rPr lang="en-GB" sz="1800" smtClean="0"/>
              <a:t>a) 	It must be certified by the seller that the equipment has not previously been co-financed with public funds</a:t>
            </a:r>
          </a:p>
          <a:p>
            <a:pPr lvl="1" eaLnBrk="1" hangingPunct="1">
              <a:buFont typeface="Wingdings" pitchFamily="2" charset="2"/>
              <a:buNone/>
            </a:pPr>
            <a:r>
              <a:rPr lang="en-GB" sz="1800" smtClean="0"/>
              <a:t>b) 	The price of the equipment shall not exceed its market value and shall be less than the purchase costs of similar new equipment</a:t>
            </a:r>
          </a:p>
          <a:p>
            <a:pPr lvl="1" eaLnBrk="1" hangingPunct="1">
              <a:buFont typeface="Wingdings" pitchFamily="2" charset="2"/>
              <a:buNone/>
            </a:pPr>
            <a:r>
              <a:rPr lang="en-GB" sz="1800" smtClean="0"/>
              <a:t>c) 	The equipment shall have the technical characteristic necessary for the project and comply with applicable norms and standards</a:t>
            </a:r>
            <a:endParaRPr lang="en-GB" sz="1800" i="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GB" smtClean="0"/>
              <a:t>NPP 2007-2013 Common Eligibility Rules</a:t>
            </a:r>
          </a:p>
        </p:txBody>
      </p:sp>
      <p:sp>
        <p:nvSpPr>
          <p:cNvPr id="34819" name="Rectangle 3"/>
          <p:cNvSpPr>
            <a:spLocks noGrp="1" noChangeArrowheads="1"/>
          </p:cNvSpPr>
          <p:nvPr>
            <p:ph type="body" idx="1"/>
          </p:nvPr>
        </p:nvSpPr>
        <p:spPr>
          <a:xfrm>
            <a:off x="752475" y="2428875"/>
            <a:ext cx="7772400" cy="3786188"/>
          </a:xfrm>
        </p:spPr>
        <p:txBody>
          <a:bodyPr/>
          <a:lstStyle/>
          <a:p>
            <a:pPr eaLnBrk="1" hangingPunct="1"/>
            <a:r>
              <a:rPr lang="en-GB" sz="2800" smtClean="0"/>
              <a:t>Other costs</a:t>
            </a:r>
          </a:p>
          <a:p>
            <a:pPr eaLnBrk="1" hangingPunct="1"/>
            <a:endParaRPr lang="en-GB" sz="1600" smtClean="0">
              <a:solidFill>
                <a:srgbClr val="0080FF"/>
              </a:solidFill>
            </a:endParaRPr>
          </a:p>
          <a:p>
            <a:pPr eaLnBrk="1" hangingPunct="1">
              <a:buFont typeface="Wingdings" pitchFamily="2" charset="2"/>
              <a:buNone/>
            </a:pPr>
            <a:r>
              <a:rPr lang="en-GB" sz="1800" smtClean="0"/>
              <a:t>	Other costs which are eligible according to general principles and regulations and necessary for the implementation of the project may be placed under this category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smtClean="0"/>
              <a:t>NPP 2007-2013 Common Eligibility Rules</a:t>
            </a:r>
          </a:p>
        </p:txBody>
      </p:sp>
      <p:sp>
        <p:nvSpPr>
          <p:cNvPr id="39939" name="Rectangle 3"/>
          <p:cNvSpPr>
            <a:spLocks noGrp="1" noChangeArrowheads="1"/>
          </p:cNvSpPr>
          <p:nvPr>
            <p:ph type="body" idx="1"/>
          </p:nvPr>
        </p:nvSpPr>
        <p:spPr>
          <a:xfrm>
            <a:off x="752475" y="2428875"/>
            <a:ext cx="7772400" cy="3786188"/>
          </a:xfrm>
        </p:spPr>
        <p:txBody>
          <a:bodyPr/>
          <a:lstStyle/>
          <a:p>
            <a:pPr eaLnBrk="1" hangingPunct="1"/>
            <a:r>
              <a:rPr lang="en-GB" sz="2800" smtClean="0"/>
              <a:t>In kind costs</a:t>
            </a:r>
          </a:p>
          <a:p>
            <a:pPr eaLnBrk="1" hangingPunct="1">
              <a:buFont typeface="Wingdings" pitchFamily="2" charset="2"/>
              <a:buNone/>
            </a:pPr>
            <a:r>
              <a:rPr lang="en-GB" sz="1800" smtClean="0"/>
              <a:t>a) 	Only public or public equivalent in kind contributions from organisations outside the partnership are eligible</a:t>
            </a:r>
          </a:p>
          <a:p>
            <a:pPr eaLnBrk="1" hangingPunct="1">
              <a:buFont typeface="Wingdings" pitchFamily="2" charset="2"/>
              <a:buNone/>
            </a:pPr>
            <a:r>
              <a:rPr lang="en-GB" sz="1800" smtClean="0"/>
              <a:t>b) 	They consist of the provision of land or real estate, equipment or raw materials, research or professional work</a:t>
            </a:r>
          </a:p>
          <a:p>
            <a:pPr eaLnBrk="1" hangingPunct="1">
              <a:buFont typeface="Wingdings" pitchFamily="2" charset="2"/>
              <a:buNone/>
            </a:pPr>
            <a:r>
              <a:rPr lang="en-GB" sz="1800" smtClean="0"/>
              <a:t>c) 	Their value can be independently assessed and audited;</a:t>
            </a:r>
          </a:p>
          <a:p>
            <a:pPr eaLnBrk="1" hangingPunct="1">
              <a:buFont typeface="Wingdings" pitchFamily="2" charset="2"/>
              <a:buNone/>
            </a:pPr>
            <a:r>
              <a:rPr lang="en-GB" sz="1800" smtClean="0"/>
              <a:t>	- Value of land or real estate must be certified by an independent qualified valuer or duly authorised official body</a:t>
            </a:r>
          </a:p>
          <a:p>
            <a:pPr eaLnBrk="1" hangingPunct="1">
              <a:buFont typeface="Wingdings" pitchFamily="2" charset="2"/>
              <a:buNone/>
            </a:pPr>
            <a:r>
              <a:rPr lang="en-GB" sz="1800" smtClean="0"/>
              <a:t>	- For research and professional work, the eligibility rules for “staff costs including social contributions” shall apply</a:t>
            </a:r>
          </a:p>
          <a:p>
            <a:pPr eaLnBrk="1" hangingPunct="1">
              <a:buFont typeface="Wingdings" pitchFamily="2" charset="2"/>
              <a:buNone/>
            </a:pPr>
            <a:r>
              <a:rPr lang="en-GB" sz="1200" smtClean="0"/>
              <a:t>	</a:t>
            </a:r>
          </a:p>
          <a:p>
            <a:pPr eaLnBrk="1" hangingPunct="1">
              <a:buFont typeface="Wingdings" pitchFamily="2" charset="2"/>
              <a:buNone/>
            </a:pPr>
            <a:r>
              <a:rPr lang="en-GB" sz="1200" smtClean="0"/>
              <a:t>	</a:t>
            </a:r>
            <a:r>
              <a:rPr lang="en-GB" sz="1600" smtClean="0"/>
              <a:t>The co-financing from the Northern Periphery Programme can not exceed the total eligible expenditure excluding the value of in kind contributions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GB" smtClean="0"/>
              <a:t>NPP 2007-2013 Common Eligibility Rules</a:t>
            </a:r>
          </a:p>
        </p:txBody>
      </p:sp>
      <p:sp>
        <p:nvSpPr>
          <p:cNvPr id="40963" name="Rectangle 3"/>
          <p:cNvSpPr>
            <a:spLocks noGrp="1" noChangeArrowheads="1"/>
          </p:cNvSpPr>
          <p:nvPr>
            <p:ph type="body" idx="1"/>
          </p:nvPr>
        </p:nvSpPr>
        <p:spPr>
          <a:xfrm>
            <a:off x="752475" y="2428875"/>
            <a:ext cx="7772400" cy="3786188"/>
          </a:xfrm>
        </p:spPr>
        <p:txBody>
          <a:bodyPr/>
          <a:lstStyle/>
          <a:p>
            <a:pPr eaLnBrk="1" hangingPunct="1"/>
            <a:r>
              <a:rPr lang="en-GB" sz="2800" smtClean="0"/>
              <a:t>In kind costs</a:t>
            </a:r>
          </a:p>
          <a:p>
            <a:pPr eaLnBrk="1" hangingPunct="1">
              <a:buFont typeface="Wingdings" pitchFamily="2" charset="2"/>
              <a:buNone/>
            </a:pPr>
            <a:r>
              <a:rPr lang="en-US" sz="1400" smtClean="0"/>
              <a:t>	</a:t>
            </a:r>
          </a:p>
          <a:p>
            <a:pPr algn="just" eaLnBrk="1" hangingPunct="1">
              <a:buFont typeface="Wingdings" pitchFamily="2" charset="2"/>
              <a:buNone/>
            </a:pPr>
            <a:r>
              <a:rPr lang="en-US" sz="1400" smtClean="0"/>
              <a:t>	</a:t>
            </a:r>
            <a:r>
              <a:rPr lang="en-US" sz="2000" smtClean="0"/>
              <a:t>Demonstrating an in-kind contribution as a certified cost will not generate ERDF or ERDF equivalent funding unless actual costs have been spent by the project partner. </a:t>
            </a:r>
            <a:r>
              <a:rPr lang="en-US" sz="2000" b="1" smtClean="0"/>
              <a:t>ERDF or ERDF equivalent funding will only be paid out fully if the full share of in kind AND cash match funding can be demonstrated in the claim. </a:t>
            </a:r>
            <a:r>
              <a:rPr lang="en-US" sz="2000" smtClean="0"/>
              <a:t>It is of the highest relevance that any in-kind contribution is contributed to the project at the same pace as the project implementation/spending takes place.</a:t>
            </a:r>
            <a:endParaRPr lang="en-GB" sz="2000" smtClean="0"/>
          </a:p>
          <a:p>
            <a:pPr eaLnBrk="1" hangingPunct="1">
              <a:buFont typeface="Wingdings" pitchFamily="2" charset="2"/>
              <a:buNone/>
            </a:pPr>
            <a:endParaRPr lang="en-GB" sz="2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a:spLocks noChangeArrowheads="1"/>
          </p:cNvSpPr>
          <p:nvPr/>
        </p:nvSpPr>
        <p:spPr bwMode="auto">
          <a:xfrm>
            <a:off x="1258888" y="1593850"/>
            <a:ext cx="6049962" cy="4211638"/>
          </a:xfrm>
          <a:prstGeom prst="rect">
            <a:avLst/>
          </a:prstGeom>
          <a:noFill/>
          <a:ln w="9525">
            <a:noFill/>
            <a:miter lim="800000"/>
            <a:headEnd/>
            <a:tailEnd/>
          </a:ln>
        </p:spPr>
        <p:txBody>
          <a:bodyPr anchor="ctr">
            <a:spAutoFit/>
          </a:bodyPr>
          <a:lstStyle/>
          <a:p>
            <a:pPr eaLnBrk="1" hangingPunct="1">
              <a:tabLst>
                <a:tab pos="0" algn="l"/>
              </a:tabLst>
            </a:pPr>
            <a:r>
              <a:rPr lang="is-IS" sz="1800" i="1">
                <a:latin typeface="Times New Roman" pitchFamily="18" charset="0"/>
              </a:rPr>
              <a:t>A partners financial budget (Example)</a:t>
            </a:r>
          </a:p>
          <a:p>
            <a:pPr eaLnBrk="1" hangingPunct="1">
              <a:tabLst>
                <a:tab pos="0" algn="l"/>
              </a:tabLst>
            </a:pPr>
            <a:endParaRPr lang="is-IS" sz="1800" i="1">
              <a:latin typeface="Times New Roman" pitchFamily="18" charset="0"/>
            </a:endParaRPr>
          </a:p>
          <a:p>
            <a:pPr eaLnBrk="1" hangingPunct="1">
              <a:tabLst>
                <a:tab pos="0" algn="l"/>
              </a:tabLst>
            </a:pPr>
            <a:r>
              <a:rPr lang="is-IS" sz="1800">
                <a:latin typeface="Times New Roman" pitchFamily="18" charset="0"/>
              </a:rPr>
              <a:t>External cash co-financing		 20.000</a:t>
            </a:r>
          </a:p>
          <a:p>
            <a:pPr eaLnBrk="1" hangingPunct="1">
              <a:tabLst>
                <a:tab pos="0" algn="l"/>
              </a:tabLst>
            </a:pPr>
            <a:r>
              <a:rPr lang="is-IS" sz="1800">
                <a:latin typeface="Times New Roman" pitchFamily="18" charset="0"/>
              </a:rPr>
              <a:t>Own contribution “own work”	 20.000</a:t>
            </a:r>
          </a:p>
          <a:p>
            <a:pPr eaLnBrk="1" hangingPunct="1">
              <a:tabLst>
                <a:tab pos="0" algn="l"/>
              </a:tabLst>
            </a:pPr>
            <a:r>
              <a:rPr lang="is-IS" sz="1800">
                <a:latin typeface="Times New Roman" pitchFamily="18" charset="0"/>
              </a:rPr>
              <a:t>NPP grant			 60.000</a:t>
            </a:r>
          </a:p>
          <a:p>
            <a:pPr eaLnBrk="1" hangingPunct="1">
              <a:tabLst>
                <a:tab pos="0" algn="l"/>
              </a:tabLst>
            </a:pPr>
            <a:r>
              <a:rPr lang="is-IS" sz="1800" b="1">
                <a:latin typeface="Times New Roman" pitchFamily="18" charset="0"/>
              </a:rPr>
              <a:t>Total				100.000</a:t>
            </a:r>
          </a:p>
          <a:p>
            <a:pPr eaLnBrk="1" hangingPunct="1">
              <a:tabLst>
                <a:tab pos="0" algn="l"/>
              </a:tabLst>
            </a:pPr>
            <a:endParaRPr lang="is-IS" sz="1800" b="1">
              <a:latin typeface="Times New Roman" pitchFamily="18" charset="0"/>
            </a:endParaRPr>
          </a:p>
          <a:p>
            <a:pPr eaLnBrk="1" hangingPunct="1">
              <a:tabLst>
                <a:tab pos="0" algn="l"/>
              </a:tabLst>
            </a:pPr>
            <a:r>
              <a:rPr lang="is-IS" sz="1800">
                <a:latin typeface="Times New Roman" pitchFamily="18" charset="0"/>
              </a:rPr>
              <a:t>Costs that are not covered by anyone else are in fact this partners co-financing. It is irrelevant whether they are staffing costs or any other costs.</a:t>
            </a:r>
          </a:p>
          <a:p>
            <a:pPr eaLnBrk="1" hangingPunct="1">
              <a:tabLst>
                <a:tab pos="0" algn="l"/>
              </a:tabLst>
            </a:pPr>
            <a:endParaRPr lang="is-IS" sz="1800">
              <a:latin typeface="Times New Roman" pitchFamily="18" charset="0"/>
            </a:endParaRPr>
          </a:p>
          <a:p>
            <a:pPr eaLnBrk="1" hangingPunct="1">
              <a:tabLst>
                <a:tab pos="0" algn="l"/>
              </a:tabLst>
            </a:pPr>
            <a:r>
              <a:rPr lang="is-IS" sz="1800" b="1" i="1">
                <a:latin typeface="Times New Roman" pitchFamily="18" charset="0"/>
              </a:rPr>
              <a:t>All costs should always be included in your entries and substantiated</a:t>
            </a:r>
          </a:p>
          <a:p>
            <a:pPr eaLnBrk="1" hangingPunct="1">
              <a:tabLst>
                <a:tab pos="0" algn="l"/>
              </a:tabLst>
            </a:pPr>
            <a:endParaRPr lang="is-IS" sz="1800" b="1" i="1">
              <a:latin typeface="Times New Roman" pitchFamily="18" charset="0"/>
            </a:endParaRPr>
          </a:p>
          <a:p>
            <a:pPr eaLnBrk="1" hangingPunct="1">
              <a:tabLst>
                <a:tab pos="0" algn="l"/>
              </a:tabLst>
            </a:pPr>
            <a:endParaRPr lang="is-IS" sz="1800" b="1" i="1">
              <a:latin typeface="Times New Roman" pitchFamily="18" charset="0"/>
            </a:endParaRPr>
          </a:p>
        </p:txBody>
      </p:sp>
      <p:sp>
        <p:nvSpPr>
          <p:cNvPr id="41987" name="Rectangle 7"/>
          <p:cNvSpPr>
            <a:spLocks noChangeArrowheads="1"/>
          </p:cNvSpPr>
          <p:nvPr/>
        </p:nvSpPr>
        <p:spPr bwMode="auto">
          <a:xfrm>
            <a:off x="1187450" y="941388"/>
            <a:ext cx="6859588" cy="830262"/>
          </a:xfrm>
          <a:prstGeom prst="rect">
            <a:avLst/>
          </a:prstGeom>
          <a:noFill/>
          <a:ln w="9525">
            <a:noFill/>
            <a:miter lim="800000"/>
            <a:headEnd/>
            <a:tailEnd/>
          </a:ln>
        </p:spPr>
        <p:txBody>
          <a:bodyPr>
            <a:spAutoFit/>
          </a:bodyPr>
          <a:lstStyle/>
          <a:p>
            <a:pPr eaLnBrk="1" hangingPunct="1"/>
            <a:r>
              <a:rPr lang="en-GB">
                <a:solidFill>
                  <a:schemeClr val="tx2"/>
                </a:solidFill>
                <a:latin typeface="Arial Unicode MS" pitchFamily="34" charset="-128"/>
              </a:rPr>
              <a:t>Why is own work = cash?</a:t>
            </a:r>
          </a:p>
          <a:p>
            <a:pPr eaLnBrk="1" hangingPunct="1"/>
            <a:r>
              <a:rPr lang="en-GB">
                <a:solidFill>
                  <a:schemeClr val="tx2"/>
                </a:solidFill>
                <a:latin typeface="Times New Roman" pitchFamily="18" charset="0"/>
              </a:rPr>
              <a:t> </a:t>
            </a:r>
            <a:endParaRPr lang="sv-SE">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GB" smtClean="0"/>
              <a:t>NPP 2007-2013 Common Eligibility Rules</a:t>
            </a:r>
          </a:p>
        </p:txBody>
      </p:sp>
      <p:sp>
        <p:nvSpPr>
          <p:cNvPr id="44035" name="Rectangle 3"/>
          <p:cNvSpPr>
            <a:spLocks noGrp="1" noChangeArrowheads="1"/>
          </p:cNvSpPr>
          <p:nvPr>
            <p:ph type="body" idx="1"/>
          </p:nvPr>
        </p:nvSpPr>
        <p:spPr>
          <a:xfrm>
            <a:off x="752475" y="2428875"/>
            <a:ext cx="7772400" cy="3786188"/>
          </a:xfrm>
        </p:spPr>
        <p:txBody>
          <a:bodyPr/>
          <a:lstStyle/>
          <a:p>
            <a:pPr eaLnBrk="1" hangingPunct="1"/>
            <a:r>
              <a:rPr lang="en-GB" sz="2800" smtClean="0"/>
              <a:t>Indicative list of ineligible expenditure</a:t>
            </a:r>
          </a:p>
          <a:p>
            <a:pPr eaLnBrk="1" hangingPunct="1">
              <a:buFont typeface="Wingdings" pitchFamily="2" charset="2"/>
              <a:buNone/>
            </a:pPr>
            <a:endParaRPr lang="en-GB" sz="1200" smtClean="0"/>
          </a:p>
          <a:p>
            <a:pPr eaLnBrk="1" hangingPunct="1">
              <a:buFont typeface="Wingdings" pitchFamily="2" charset="2"/>
              <a:buNone/>
            </a:pPr>
            <a:r>
              <a:rPr lang="en-GB" sz="1200" smtClean="0"/>
              <a:t>a) Fees for financial transactions (except for transnational transaction charges)</a:t>
            </a:r>
          </a:p>
          <a:p>
            <a:pPr eaLnBrk="1" hangingPunct="1">
              <a:buFont typeface="Wingdings" pitchFamily="2" charset="2"/>
              <a:buNone/>
            </a:pPr>
            <a:r>
              <a:rPr lang="en-GB" sz="1200" smtClean="0"/>
              <a:t>b) Interest on debt, loan charges or costs resulting from the deferral of payments to creditors</a:t>
            </a:r>
          </a:p>
          <a:p>
            <a:pPr eaLnBrk="1" hangingPunct="1">
              <a:buFont typeface="Wingdings" pitchFamily="2" charset="2"/>
              <a:buNone/>
            </a:pPr>
            <a:r>
              <a:rPr lang="en-GB" sz="1200" smtClean="0"/>
              <a:t>c) Exchange rate losses or other costs tied to currency exchange</a:t>
            </a:r>
          </a:p>
          <a:p>
            <a:pPr eaLnBrk="1" hangingPunct="1">
              <a:buFont typeface="Wingdings" pitchFamily="2" charset="2"/>
              <a:buNone/>
            </a:pPr>
            <a:r>
              <a:rPr lang="en-GB" sz="1200" smtClean="0"/>
              <a:t>d) Fines, other legal fees or court costs</a:t>
            </a:r>
          </a:p>
          <a:p>
            <a:pPr eaLnBrk="1" hangingPunct="1">
              <a:buFont typeface="Wingdings" pitchFamily="2" charset="2"/>
              <a:buNone/>
            </a:pPr>
            <a:r>
              <a:rPr lang="en-GB" sz="1200" smtClean="0"/>
              <a:t>e) Costs for finance leases or other hire purchase arrangements</a:t>
            </a:r>
          </a:p>
          <a:p>
            <a:pPr eaLnBrk="1" hangingPunct="1">
              <a:buFont typeface="Wingdings" pitchFamily="2" charset="2"/>
              <a:buNone/>
            </a:pPr>
            <a:r>
              <a:rPr lang="en-GB" sz="1200" smtClean="0"/>
              <a:t>f) Redundancy payments</a:t>
            </a:r>
          </a:p>
          <a:p>
            <a:pPr eaLnBrk="1" hangingPunct="1">
              <a:buFont typeface="Wingdings" pitchFamily="2" charset="2"/>
              <a:buNone/>
            </a:pPr>
            <a:r>
              <a:rPr lang="en-GB" sz="1200" smtClean="0"/>
              <a:t>g) Payments into private pension schemes</a:t>
            </a:r>
          </a:p>
          <a:p>
            <a:pPr eaLnBrk="1" hangingPunct="1">
              <a:buFont typeface="Wingdings" pitchFamily="2" charset="2"/>
              <a:buNone/>
            </a:pPr>
            <a:r>
              <a:rPr lang="en-GB" sz="1200" smtClean="0"/>
              <a:t>h) Bad debts</a:t>
            </a:r>
          </a:p>
          <a:p>
            <a:pPr eaLnBrk="1" hangingPunct="1">
              <a:buFont typeface="Wingdings" pitchFamily="2" charset="2"/>
              <a:buNone/>
            </a:pPr>
            <a:r>
              <a:rPr lang="en-GB" sz="1200" smtClean="0"/>
              <a:t>i) Overtime pay for part time workers in the project</a:t>
            </a:r>
          </a:p>
          <a:p>
            <a:pPr eaLnBrk="1" hangingPunct="1">
              <a:buFont typeface="Wingdings" pitchFamily="2" charset="2"/>
              <a:buNone/>
            </a:pPr>
            <a:r>
              <a:rPr lang="en-GB" sz="1200" smtClean="0"/>
              <a:t>j) Purchase of land</a:t>
            </a:r>
          </a:p>
          <a:p>
            <a:pPr eaLnBrk="1" hangingPunct="1">
              <a:buFont typeface="Wingdings" pitchFamily="2" charset="2"/>
              <a:buNone/>
            </a:pPr>
            <a:r>
              <a:rPr lang="en-GB" sz="1200" smtClean="0"/>
              <a:t>k) Decommissioning of nuclear power stations</a:t>
            </a:r>
          </a:p>
          <a:p>
            <a:pPr eaLnBrk="1" hangingPunct="1">
              <a:buFont typeface="Wingdings" pitchFamily="2" charset="2"/>
              <a:buNone/>
            </a:pPr>
            <a:r>
              <a:rPr lang="en-GB" sz="1200" smtClean="0"/>
              <a:t>l) Housing</a:t>
            </a:r>
          </a:p>
          <a:p>
            <a:pPr eaLnBrk="1" hangingPunct="1">
              <a:buFont typeface="Wingdings" pitchFamily="2" charset="2"/>
              <a:buNone/>
            </a:pPr>
            <a:r>
              <a:rPr lang="en-GB" sz="1200" smtClean="0"/>
              <a:t>m) Recoverable VAT</a:t>
            </a:r>
          </a:p>
          <a:p>
            <a:pPr eaLnBrk="1" hangingPunct="1">
              <a:buFont typeface="Wingdings" pitchFamily="2" charset="2"/>
              <a:buNone/>
            </a:pPr>
            <a:r>
              <a:rPr lang="en-GB" sz="1200" smtClean="0"/>
              <a:t>n) Unpaid costs</a:t>
            </a:r>
          </a:p>
          <a:p>
            <a:pPr eaLnBrk="1" hangingPunct="1">
              <a:buFont typeface="Wingdings" pitchFamily="2" charset="2"/>
              <a:buNone/>
            </a:pPr>
            <a:endParaRPr lang="en-GB" sz="18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GB" smtClean="0"/>
              <a:t>NPP 2007-2013 Common Eligibility Rules</a:t>
            </a:r>
          </a:p>
        </p:txBody>
      </p:sp>
      <p:sp>
        <p:nvSpPr>
          <p:cNvPr id="46083" name="Rectangle 3"/>
          <p:cNvSpPr>
            <a:spLocks noGrp="1" noChangeArrowheads="1"/>
          </p:cNvSpPr>
          <p:nvPr>
            <p:ph type="body" idx="1"/>
          </p:nvPr>
        </p:nvSpPr>
        <p:spPr>
          <a:xfrm>
            <a:off x="752475" y="2428875"/>
            <a:ext cx="7772400" cy="3786188"/>
          </a:xfrm>
        </p:spPr>
        <p:txBody>
          <a:bodyPr/>
          <a:lstStyle/>
          <a:p>
            <a:pPr eaLnBrk="1" hangingPunct="1"/>
            <a:r>
              <a:rPr lang="en-GB" sz="2800" smtClean="0"/>
              <a:t>Project revenues</a:t>
            </a:r>
          </a:p>
          <a:p>
            <a:pPr eaLnBrk="1" hangingPunct="1"/>
            <a:endParaRPr lang="en-GB" sz="1800" smtClean="0"/>
          </a:p>
          <a:p>
            <a:pPr eaLnBrk="1" hangingPunct="1">
              <a:buFont typeface="Wingdings" pitchFamily="2" charset="2"/>
              <a:buNone/>
            </a:pPr>
            <a:r>
              <a:rPr lang="en-GB" sz="1800" smtClean="0"/>
              <a:t>	Eligible expenditure shall be reduced with revenues generated by the project. The following is to be regarded as revenue:</a:t>
            </a:r>
          </a:p>
          <a:p>
            <a:pPr eaLnBrk="1" hangingPunct="1">
              <a:buFont typeface="Wingdings" pitchFamily="2" charset="2"/>
              <a:buNone/>
            </a:pPr>
            <a:endParaRPr lang="en-GB" sz="1800" smtClean="0"/>
          </a:p>
          <a:p>
            <a:pPr eaLnBrk="1" hangingPunct="1">
              <a:buFont typeface="Wingdings" pitchFamily="2" charset="2"/>
              <a:buNone/>
            </a:pPr>
            <a:r>
              <a:rPr lang="en-GB" sz="1800" smtClean="0"/>
              <a:t>a) 	Revenues generated by sales, lease, services and fees or other similar activities</a:t>
            </a:r>
          </a:p>
          <a:p>
            <a:pPr eaLnBrk="1" hangingPunct="1">
              <a:buFont typeface="Wingdings" pitchFamily="2" charset="2"/>
              <a:buNone/>
            </a:pPr>
            <a:r>
              <a:rPr lang="en-GB" sz="1800" smtClean="0"/>
              <a:t>b) 	Revenues in other form than money</a:t>
            </a:r>
          </a:p>
          <a:p>
            <a:pPr eaLnBrk="1" hangingPunct="1">
              <a:buFont typeface="Wingdings" pitchFamily="2" charset="2"/>
              <a:buNone/>
            </a:pPr>
            <a:endParaRPr lang="en-GB" sz="1800" smtClean="0"/>
          </a:p>
          <a:p>
            <a:pPr eaLnBrk="1" hangingPunct="1">
              <a:buFont typeface="Wingdings" pitchFamily="2" charset="2"/>
              <a:buNone/>
            </a:pPr>
            <a:r>
              <a:rPr lang="en-GB" sz="1800" smtClean="0"/>
              <a:t>	Revenues generated by the project shall be accounted for continuously by the project partner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smtClean="0"/>
              <a:t>General Eligibility Rule</a:t>
            </a:r>
          </a:p>
        </p:txBody>
      </p:sp>
      <p:sp>
        <p:nvSpPr>
          <p:cNvPr id="47107" name="Rectangle 3"/>
          <p:cNvSpPr>
            <a:spLocks noGrp="1" noChangeArrowheads="1"/>
          </p:cNvSpPr>
          <p:nvPr>
            <p:ph type="body" idx="1"/>
          </p:nvPr>
        </p:nvSpPr>
        <p:spPr>
          <a:xfrm>
            <a:off x="752475" y="2428875"/>
            <a:ext cx="7772400" cy="3786188"/>
          </a:xfrm>
        </p:spPr>
        <p:txBody>
          <a:bodyPr/>
          <a:lstStyle/>
          <a:p>
            <a:pPr eaLnBrk="1" hangingPunct="1"/>
            <a:r>
              <a:rPr lang="en-GB" sz="2800" smtClean="0"/>
              <a:t>Public Match Funding</a:t>
            </a:r>
          </a:p>
          <a:p>
            <a:pPr eaLnBrk="1" hangingPunct="1"/>
            <a:endParaRPr lang="en-GB" sz="1800" smtClean="0"/>
          </a:p>
          <a:p>
            <a:pPr eaLnBrk="1" hangingPunct="1">
              <a:buFont typeface="Wingdings" pitchFamily="2" charset="2"/>
              <a:buNone/>
            </a:pPr>
            <a:r>
              <a:rPr lang="en-GB" sz="1800" smtClean="0"/>
              <a:t>	Both In-kind and Cash match funding have to be paid out to its share of the project expenditures when claiming. </a:t>
            </a:r>
          </a:p>
          <a:p>
            <a:pPr eaLnBrk="1" hangingPunct="1">
              <a:buFont typeface="Wingdings" pitchFamily="2" charset="2"/>
              <a:buNone/>
            </a:pPr>
            <a:r>
              <a:rPr lang="en-GB" sz="1800" smtClean="0"/>
              <a:t>	</a:t>
            </a:r>
          </a:p>
          <a:p>
            <a:pPr eaLnBrk="1" hangingPunct="1">
              <a:buFont typeface="Wingdings" pitchFamily="2" charset="2"/>
              <a:buNone/>
            </a:pPr>
            <a:r>
              <a:rPr lang="en-GB" sz="1800" smtClean="0"/>
              <a:t>	When certifying ensure that match funding payments are being certified and that enough is paid out at every given point.</a:t>
            </a:r>
          </a:p>
          <a:p>
            <a:pPr eaLnBrk="1" hangingPunct="1">
              <a:buFont typeface="Wingdings" pitchFamily="2" charset="2"/>
              <a:buNone/>
            </a:pPr>
            <a:endParaRPr lang="en-GB" sz="1800" smtClean="0"/>
          </a:p>
          <a:p>
            <a:pPr eaLnBrk="1" hangingPunct="1">
              <a:buFont typeface="Wingdings" pitchFamily="2" charset="2"/>
              <a:buNone/>
            </a:pPr>
            <a:r>
              <a:rPr lang="en-GB" sz="1800" smtClean="0"/>
              <a:t>	Note: A public organisation who is participating can always state that that their match funding share has been paid out as an “advance”, due to their legal status.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Grp="1" noChangeArrowheads="1"/>
          </p:cNvSpPr>
          <p:nvPr>
            <p:ph type="title" idx="4294967295"/>
          </p:nvPr>
        </p:nvSpPr>
        <p:spPr>
          <a:xfrm>
            <a:off x="685800" y="396875"/>
            <a:ext cx="7772400" cy="1447800"/>
          </a:xfrm>
          <a:noFill/>
        </p:spPr>
        <p:txBody>
          <a:bodyPr anchor="ctr"/>
          <a:lstStyle/>
          <a:p>
            <a:pPr eaLnBrk="1" hangingPunct="1"/>
            <a:r>
              <a:rPr lang="en-GB" sz="1600" smtClean="0">
                <a:latin typeface="Arial Unicode MS" pitchFamily="34" charset="-128"/>
              </a:rPr>
              <a:t>Types of Audit</a:t>
            </a:r>
          </a:p>
        </p:txBody>
      </p:sp>
      <p:sp>
        <p:nvSpPr>
          <p:cNvPr id="48131" name="Rectangle 7"/>
          <p:cNvSpPr>
            <a:spLocks noChangeArrowheads="1"/>
          </p:cNvSpPr>
          <p:nvPr/>
        </p:nvSpPr>
        <p:spPr bwMode="auto">
          <a:xfrm>
            <a:off x="323850" y="1557338"/>
            <a:ext cx="5257800" cy="4114800"/>
          </a:xfrm>
          <a:prstGeom prst="rect">
            <a:avLst/>
          </a:prstGeom>
          <a:noFill/>
          <a:ln w="9525">
            <a:noFill/>
            <a:miter lim="800000"/>
            <a:headEnd/>
            <a:tailEnd/>
          </a:ln>
        </p:spPr>
        <p:txBody>
          <a:bodyPr/>
          <a:lstStyle/>
          <a:p>
            <a:pPr marL="342900" indent="-342900" eaLnBrk="1" hangingPunct="1">
              <a:spcBef>
                <a:spcPct val="20000"/>
              </a:spcBef>
              <a:buFontTx/>
              <a:buChar char="•"/>
            </a:pPr>
            <a:r>
              <a:rPr lang="fi-FI" sz="1800">
                <a:latin typeface="Arial Narrow" pitchFamily="34" charset="0"/>
              </a:rPr>
              <a:t>National Controllers (First Level Control)</a:t>
            </a:r>
          </a:p>
          <a:p>
            <a:pPr marL="342900" indent="-342900" eaLnBrk="1" hangingPunct="1">
              <a:spcBef>
                <a:spcPct val="20000"/>
              </a:spcBef>
            </a:pPr>
            <a:endParaRPr lang="fi-FI" sz="1800">
              <a:latin typeface="Arial Narrow" pitchFamily="34" charset="0"/>
            </a:endParaRPr>
          </a:p>
          <a:p>
            <a:pPr marL="342900" indent="-342900" eaLnBrk="1" hangingPunct="1">
              <a:spcBef>
                <a:spcPct val="20000"/>
              </a:spcBef>
              <a:buFontTx/>
              <a:buChar char="•"/>
            </a:pPr>
            <a:r>
              <a:rPr lang="fi-FI" sz="1800">
                <a:latin typeface="Arial Narrow" pitchFamily="34" charset="0"/>
              </a:rPr>
              <a:t>”On- the-spot checks” (National Controllers)</a:t>
            </a:r>
          </a:p>
          <a:p>
            <a:pPr marL="762000" lvl="1" indent="-228600" eaLnBrk="1" hangingPunct="1">
              <a:spcBef>
                <a:spcPct val="20000"/>
              </a:spcBef>
              <a:buFontTx/>
              <a:buChar char="–"/>
            </a:pPr>
            <a:r>
              <a:rPr lang="fi-FI" sz="1800">
                <a:latin typeface="Arial Narrow" pitchFamily="34" charset="0"/>
              </a:rPr>
              <a:t>verify delivery of products and services</a:t>
            </a:r>
          </a:p>
          <a:p>
            <a:pPr marL="762000" lvl="1" indent="-228600" eaLnBrk="1" hangingPunct="1">
              <a:spcBef>
                <a:spcPct val="20000"/>
              </a:spcBef>
              <a:buFontTx/>
              <a:buChar char="–"/>
            </a:pPr>
            <a:r>
              <a:rPr lang="fi-FI" sz="1800">
                <a:latin typeface="Arial Narrow" pitchFamily="34" charset="0"/>
              </a:rPr>
              <a:t>verify the reality of expenditure</a:t>
            </a:r>
          </a:p>
          <a:p>
            <a:pPr marL="342900" indent="-342900" eaLnBrk="1" hangingPunct="1">
              <a:spcBef>
                <a:spcPct val="20000"/>
              </a:spcBef>
            </a:pPr>
            <a:endParaRPr lang="fi-FI" sz="1800">
              <a:latin typeface="Arial Narrow" pitchFamily="34" charset="0"/>
            </a:endParaRPr>
          </a:p>
          <a:p>
            <a:pPr marL="342900" indent="-342900" eaLnBrk="1" hangingPunct="1">
              <a:spcBef>
                <a:spcPct val="20000"/>
              </a:spcBef>
              <a:buFontTx/>
              <a:buChar char="•"/>
            </a:pPr>
            <a:r>
              <a:rPr lang="fi-FI" sz="1800">
                <a:latin typeface="Arial Narrow" pitchFamily="34" charset="0"/>
              </a:rPr>
              <a:t>Sample checks (2nd Level Control)</a:t>
            </a:r>
          </a:p>
          <a:p>
            <a:pPr marL="762000" lvl="1" indent="-228600" eaLnBrk="1" hangingPunct="1">
              <a:spcBef>
                <a:spcPct val="20000"/>
              </a:spcBef>
              <a:buFontTx/>
              <a:buChar char="–"/>
            </a:pPr>
            <a:r>
              <a:rPr lang="fi-FI" sz="1800">
                <a:latin typeface="Arial Narrow" pitchFamily="34" charset="0"/>
              </a:rPr>
              <a:t>5 % of eligible expenditure</a:t>
            </a:r>
          </a:p>
          <a:p>
            <a:pPr marL="762000" lvl="1" indent="-228600" eaLnBrk="1" hangingPunct="1">
              <a:spcBef>
                <a:spcPct val="20000"/>
              </a:spcBef>
              <a:buFontTx/>
              <a:buChar char="–"/>
            </a:pPr>
            <a:r>
              <a:rPr lang="fi-FI" sz="1800">
                <a:latin typeface="Arial Narrow" pitchFamily="34" charset="0"/>
              </a:rPr>
              <a:t>representative sample</a:t>
            </a:r>
          </a:p>
          <a:p>
            <a:pPr marL="762000" lvl="1" indent="-228600" eaLnBrk="1" hangingPunct="1">
              <a:spcBef>
                <a:spcPct val="20000"/>
              </a:spcBef>
              <a:buFontTx/>
              <a:buChar char="–"/>
            </a:pPr>
            <a:r>
              <a:rPr lang="fi-FI" sz="1800">
                <a:latin typeface="Arial Narrow" pitchFamily="34" charset="0"/>
              </a:rPr>
              <a:t>”professional” independent auditors </a:t>
            </a:r>
            <a:br>
              <a:rPr lang="fi-FI" sz="1800">
                <a:latin typeface="Arial Narrow" pitchFamily="34" charset="0"/>
              </a:rPr>
            </a:br>
            <a:endParaRPr lang="fi-FI" sz="1800">
              <a:latin typeface="Arial Narrow" pitchFamily="34" charset="0"/>
            </a:endParaRPr>
          </a:p>
          <a:p>
            <a:pPr marL="342900" indent="-342900" eaLnBrk="1" hangingPunct="1">
              <a:spcBef>
                <a:spcPct val="20000"/>
              </a:spcBef>
              <a:buFontTx/>
              <a:buChar char="•"/>
            </a:pPr>
            <a:r>
              <a:rPr lang="fi-FI" sz="1800">
                <a:latin typeface="Arial Narrow" pitchFamily="34" charset="0"/>
              </a:rPr>
              <a:t>”The grey men from Brussels”</a:t>
            </a:r>
          </a:p>
          <a:p>
            <a:pPr marL="762000" lvl="1" indent="-228600" eaLnBrk="1" hangingPunct="1">
              <a:spcBef>
                <a:spcPct val="20000"/>
              </a:spcBef>
            </a:pPr>
            <a:endParaRPr lang="fi-FI" sz="1800">
              <a:latin typeface="Arial Narrow" pitchFamily="34" charset="0"/>
            </a:endParaRPr>
          </a:p>
          <a:p>
            <a:pPr marL="762000" lvl="1" indent="-228600" eaLnBrk="1" hangingPunct="1">
              <a:spcBef>
                <a:spcPct val="20000"/>
              </a:spcBef>
            </a:pPr>
            <a:endParaRPr kumimoji="1" lang="fi-FI" sz="1800">
              <a:solidFill>
                <a:schemeClr val="tx2"/>
              </a:solidFill>
              <a:latin typeface="Arial Narrow" pitchFamily="34" charset="0"/>
            </a:endParaRPr>
          </a:p>
        </p:txBody>
      </p:sp>
      <p:pic>
        <p:nvPicPr>
          <p:cNvPr id="48132" name="Picture 8" descr="PE01476_"/>
          <p:cNvPicPr>
            <a:picLocks noChangeAspect="1" noChangeArrowheads="1"/>
          </p:cNvPicPr>
          <p:nvPr/>
        </p:nvPicPr>
        <p:blipFill>
          <a:blip r:embed="rId3" cstate="print"/>
          <a:srcRect/>
          <a:stretch>
            <a:fillRect/>
          </a:stretch>
        </p:blipFill>
        <p:spPr bwMode="auto">
          <a:xfrm>
            <a:off x="5651500" y="2133600"/>
            <a:ext cx="2413000" cy="2706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381000" y="533400"/>
            <a:ext cx="6858000" cy="1143000"/>
          </a:xfrm>
        </p:spPr>
        <p:txBody>
          <a:bodyPr anchor="ctr"/>
          <a:lstStyle/>
          <a:p>
            <a:pPr eaLnBrk="1" hangingPunct="1"/>
            <a:r>
              <a:rPr lang="en-GB" sz="1600" smtClean="0">
                <a:latin typeface="Arial Unicode MS" pitchFamily="34" charset="-128"/>
              </a:rPr>
              <a:t>Separate Project Accounts</a:t>
            </a:r>
          </a:p>
        </p:txBody>
      </p:sp>
      <p:sp>
        <p:nvSpPr>
          <p:cNvPr id="7171" name="Rectangle 8"/>
          <p:cNvSpPr>
            <a:spLocks noChangeArrowheads="1"/>
          </p:cNvSpPr>
          <p:nvPr/>
        </p:nvSpPr>
        <p:spPr bwMode="auto">
          <a:xfrm>
            <a:off x="755650" y="2133600"/>
            <a:ext cx="4572000" cy="2889250"/>
          </a:xfrm>
          <a:prstGeom prst="rect">
            <a:avLst/>
          </a:prstGeom>
          <a:noFill/>
          <a:ln w="9525">
            <a:noFill/>
            <a:miter lim="800000"/>
            <a:headEnd/>
            <a:tailEnd/>
          </a:ln>
        </p:spPr>
        <p:txBody>
          <a:bodyPr>
            <a:spAutoFit/>
          </a:bodyPr>
          <a:lstStyle/>
          <a:p>
            <a:pPr>
              <a:lnSpc>
                <a:spcPct val="90000"/>
              </a:lnSpc>
              <a:spcBef>
                <a:spcPct val="50000"/>
              </a:spcBef>
              <a:buClr>
                <a:schemeClr val="accent1"/>
              </a:buClr>
              <a:buFont typeface="Arial" pitchFamily="34" charset="0"/>
              <a:buChar char="•"/>
            </a:pPr>
            <a:r>
              <a:rPr lang="en-GB" sz="1800">
                <a:latin typeface="Arial Narrow" pitchFamily="34" charset="0"/>
                <a:cs typeface="Times New Roman" pitchFamily="18" charset="0"/>
              </a:rPr>
              <a:t> The accounting system </a:t>
            </a:r>
            <a:r>
              <a:rPr lang="da-DK" sz="1800">
                <a:latin typeface="Arial Narrow" pitchFamily="34" charset="0"/>
                <a:cs typeface="Times New Roman" pitchFamily="18" charset="0"/>
              </a:rPr>
              <a:t>must </a:t>
            </a:r>
            <a:r>
              <a:rPr lang="en-GB" sz="1800">
                <a:latin typeface="Arial Narrow" pitchFamily="34" charset="0"/>
                <a:cs typeface="Times New Roman" pitchFamily="18" charset="0"/>
              </a:rPr>
              <a:t>ensure the posting of all expenditures and revenues related to the project</a:t>
            </a:r>
            <a:endParaRPr lang="da-DK" sz="1800">
              <a:latin typeface="Arial Narrow" pitchFamily="34" charset="0"/>
              <a:cs typeface="Times New Roman" pitchFamily="18" charset="0"/>
            </a:endParaRPr>
          </a:p>
          <a:p>
            <a:pPr>
              <a:lnSpc>
                <a:spcPct val="90000"/>
              </a:lnSpc>
              <a:spcBef>
                <a:spcPct val="50000"/>
              </a:spcBef>
              <a:buClr>
                <a:schemeClr val="accent1"/>
              </a:buClr>
              <a:buFont typeface="Arial" pitchFamily="34" charset="0"/>
              <a:buChar char="•"/>
            </a:pPr>
            <a:r>
              <a:rPr lang="da-DK" sz="1800">
                <a:latin typeface="Arial Narrow" pitchFamily="34" charset="0"/>
                <a:cs typeface="Times New Roman" pitchFamily="18" charset="0"/>
              </a:rPr>
              <a:t> Expenditures</a:t>
            </a:r>
            <a:r>
              <a:rPr lang="en-GB" sz="1800">
                <a:latin typeface="Arial Narrow" pitchFamily="34" charset="0"/>
                <a:cs typeface="Times New Roman" pitchFamily="18" charset="0"/>
              </a:rPr>
              <a:t> must be entered into the accounts and paid before they can be claimed</a:t>
            </a:r>
          </a:p>
          <a:p>
            <a:pPr>
              <a:lnSpc>
                <a:spcPct val="90000"/>
              </a:lnSpc>
              <a:spcBef>
                <a:spcPct val="50000"/>
              </a:spcBef>
              <a:buClr>
                <a:schemeClr val="accent1"/>
              </a:buClr>
              <a:buFont typeface="Arial" pitchFamily="34" charset="0"/>
              <a:buChar char="•"/>
            </a:pPr>
            <a:r>
              <a:rPr lang="en-GB" sz="1800">
                <a:latin typeface="Arial Narrow" pitchFamily="34" charset="0"/>
                <a:cs typeface="Times New Roman" pitchFamily="18" charset="0"/>
              </a:rPr>
              <a:t> </a:t>
            </a:r>
            <a:r>
              <a:rPr lang="da-DK" sz="1800">
                <a:latin typeface="Arial Narrow" pitchFamily="34" charset="0"/>
                <a:cs typeface="Times New Roman" pitchFamily="18" charset="0"/>
              </a:rPr>
              <a:t>All</a:t>
            </a:r>
            <a:r>
              <a:rPr lang="en-GB" sz="1800">
                <a:latin typeface="Arial Narrow" pitchFamily="34" charset="0"/>
                <a:cs typeface="Times New Roman" pitchFamily="18" charset="0"/>
              </a:rPr>
              <a:t> expenditure</a:t>
            </a:r>
            <a:r>
              <a:rPr lang="da-DK" sz="1800">
                <a:latin typeface="Arial Narrow" pitchFamily="34" charset="0"/>
                <a:cs typeface="Times New Roman" pitchFamily="18" charset="0"/>
              </a:rPr>
              <a:t>s </a:t>
            </a:r>
            <a:r>
              <a:rPr lang="en-GB" sz="1800">
                <a:latin typeface="Arial Narrow" pitchFamily="34" charset="0"/>
                <a:cs typeface="Times New Roman" pitchFamily="18" charset="0"/>
              </a:rPr>
              <a:t>and revenue</a:t>
            </a:r>
            <a:r>
              <a:rPr lang="da-DK" sz="1800">
                <a:latin typeface="Arial Narrow" pitchFamily="34" charset="0"/>
                <a:cs typeface="Times New Roman" pitchFamily="18" charset="0"/>
              </a:rPr>
              <a:t>s</a:t>
            </a:r>
            <a:r>
              <a:rPr lang="en-GB" sz="1800">
                <a:latin typeface="Arial Narrow" pitchFamily="34" charset="0"/>
                <a:cs typeface="Times New Roman" pitchFamily="18" charset="0"/>
              </a:rPr>
              <a:t> </a:t>
            </a:r>
            <a:r>
              <a:rPr lang="da-DK" sz="1800">
                <a:latin typeface="Arial Narrow" pitchFamily="34" charset="0"/>
                <a:cs typeface="Times New Roman" pitchFamily="18" charset="0"/>
              </a:rPr>
              <a:t>must</a:t>
            </a:r>
            <a:r>
              <a:rPr lang="en-GB" sz="1800">
                <a:latin typeface="Arial Narrow" pitchFamily="34" charset="0"/>
                <a:cs typeface="Times New Roman" pitchFamily="18" charset="0"/>
              </a:rPr>
              <a:t> be posted</a:t>
            </a:r>
            <a:r>
              <a:rPr lang="da-DK" sz="1800">
                <a:latin typeface="Arial Narrow" pitchFamily="34" charset="0"/>
                <a:cs typeface="Times New Roman" pitchFamily="18" charset="0"/>
              </a:rPr>
              <a:t> </a:t>
            </a:r>
            <a:r>
              <a:rPr lang="en-GB" sz="1800">
                <a:latin typeface="Arial Narrow" pitchFamily="34" charset="0"/>
                <a:cs typeface="Times New Roman" pitchFamily="18" charset="0"/>
              </a:rPr>
              <a:t>and detailed </a:t>
            </a:r>
            <a:r>
              <a:rPr lang="da-DK" sz="1800">
                <a:latin typeface="Arial Narrow" pitchFamily="34" charset="0"/>
                <a:cs typeface="Times New Roman" pitchFamily="18" charset="0"/>
              </a:rPr>
              <a:t>in bi-annual progress </a:t>
            </a:r>
            <a:r>
              <a:rPr lang="en-GB" sz="1800">
                <a:latin typeface="Arial Narrow" pitchFamily="34" charset="0"/>
                <a:cs typeface="Times New Roman" pitchFamily="18" charset="0"/>
              </a:rPr>
              <a:t>reports</a:t>
            </a:r>
          </a:p>
          <a:p>
            <a:pPr>
              <a:lnSpc>
                <a:spcPct val="90000"/>
              </a:lnSpc>
              <a:spcBef>
                <a:spcPct val="50000"/>
              </a:spcBef>
              <a:buClr>
                <a:schemeClr val="accent1"/>
              </a:buClr>
              <a:buFont typeface="Arial" pitchFamily="34" charset="0"/>
              <a:buChar char="•"/>
            </a:pPr>
            <a:r>
              <a:rPr lang="en-GB" sz="1800">
                <a:latin typeface="Arial Narrow" pitchFamily="34" charset="0"/>
                <a:cs typeface="Times New Roman" pitchFamily="18" charset="0"/>
              </a:rPr>
              <a:t> Reporting periods will be given in your decision, and will be April - September and October -  March</a:t>
            </a:r>
          </a:p>
          <a:p>
            <a:pPr>
              <a:lnSpc>
                <a:spcPct val="90000"/>
              </a:lnSpc>
              <a:spcBef>
                <a:spcPct val="50000"/>
              </a:spcBef>
              <a:buClr>
                <a:schemeClr val="accent1"/>
              </a:buClr>
            </a:pPr>
            <a:endParaRPr lang="en-GB" sz="1800">
              <a:latin typeface="Arial Narrow" pitchFamily="34" charset="0"/>
              <a:cs typeface="Times New Roman" pitchFamily="18" charset="0"/>
            </a:endParaRPr>
          </a:p>
        </p:txBody>
      </p:sp>
      <p:graphicFrame>
        <p:nvGraphicFramePr>
          <p:cNvPr id="7172" name="Object 9"/>
          <p:cNvGraphicFramePr>
            <a:graphicFrameLocks noChangeAspect="1"/>
          </p:cNvGraphicFramePr>
          <p:nvPr/>
        </p:nvGraphicFramePr>
        <p:xfrm>
          <a:off x="5724525" y="2133600"/>
          <a:ext cx="2667000" cy="3200400"/>
        </p:xfrm>
        <a:graphic>
          <a:graphicData uri="http://schemas.openxmlformats.org/presentationml/2006/ole">
            <p:oleObj spid="_x0000_s7172" name="Klipp" r:id="rId4" imgW="1112825" imgH="906170" progId="">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381000" y="533400"/>
            <a:ext cx="6858000" cy="1143000"/>
          </a:xfrm>
        </p:spPr>
        <p:txBody>
          <a:bodyPr anchor="ctr"/>
          <a:lstStyle/>
          <a:p>
            <a:pPr eaLnBrk="1" hangingPunct="1"/>
            <a:r>
              <a:rPr lang="en-GB" sz="1600" smtClean="0">
                <a:latin typeface="Arial Unicode MS" pitchFamily="34" charset="-128"/>
              </a:rPr>
              <a:t>Supporting Documentation</a:t>
            </a:r>
          </a:p>
        </p:txBody>
      </p:sp>
      <p:sp>
        <p:nvSpPr>
          <p:cNvPr id="8195" name="Text Box 7"/>
          <p:cNvSpPr txBox="1">
            <a:spLocks noChangeArrowheads="1"/>
          </p:cNvSpPr>
          <p:nvPr/>
        </p:nvSpPr>
        <p:spPr bwMode="auto">
          <a:xfrm>
            <a:off x="395288" y="1844675"/>
            <a:ext cx="4343400" cy="3908425"/>
          </a:xfrm>
          <a:prstGeom prst="rect">
            <a:avLst/>
          </a:prstGeom>
          <a:noFill/>
          <a:ln w="9525">
            <a:noFill/>
            <a:miter lim="800000"/>
            <a:headEnd/>
            <a:tailEnd/>
          </a:ln>
        </p:spPr>
        <p:txBody>
          <a:bodyPr>
            <a:spAutoFit/>
          </a:bodyPr>
          <a:lstStyle/>
          <a:p>
            <a:pPr eaLnBrk="1" hangingPunct="1"/>
            <a:r>
              <a:rPr lang="sv-SE" sz="1600" b="1">
                <a:latin typeface="Times New Roman" pitchFamily="18" charset="0"/>
              </a:rPr>
              <a:t>Copies kept by the Partner (for on the spot checks and/or random sampling):</a:t>
            </a:r>
            <a:endParaRPr lang="sv-SE" sz="1600">
              <a:latin typeface="Times New Roman" pitchFamily="18" charset="0"/>
            </a:endParaRPr>
          </a:p>
          <a:p>
            <a:pPr eaLnBrk="1" hangingPunct="1"/>
            <a:r>
              <a:rPr lang="sv-SE" sz="1600">
                <a:latin typeface="Times New Roman" pitchFamily="18" charset="0"/>
              </a:rPr>
              <a:t>- copies of invoices and receipts</a:t>
            </a:r>
          </a:p>
          <a:p>
            <a:pPr eaLnBrk="1" hangingPunct="1">
              <a:buFontTx/>
              <a:buChar char="-"/>
            </a:pPr>
            <a:r>
              <a:rPr lang="sv-SE" sz="1600">
                <a:latin typeface="Times New Roman" pitchFamily="18" charset="0"/>
              </a:rPr>
              <a:t>rental and leasing contracts</a:t>
            </a:r>
            <a:br>
              <a:rPr lang="sv-SE" sz="1600">
                <a:latin typeface="Times New Roman" pitchFamily="18" charset="0"/>
              </a:rPr>
            </a:br>
            <a:r>
              <a:rPr lang="sv-SE" sz="1600">
                <a:latin typeface="Times New Roman" pitchFamily="18" charset="0"/>
              </a:rPr>
              <a:t>- employment contracts (originals)</a:t>
            </a:r>
          </a:p>
          <a:p>
            <a:pPr eaLnBrk="1" hangingPunct="1">
              <a:buFontTx/>
              <a:buChar char="-"/>
            </a:pPr>
            <a:r>
              <a:rPr lang="sv-SE" sz="1600">
                <a:latin typeface="Times New Roman" pitchFamily="18" charset="0"/>
              </a:rPr>
              <a:t> An information and communication binder, clearly demonstrating eligibility in accordance with information and communication regulations</a:t>
            </a:r>
          </a:p>
          <a:p>
            <a:pPr eaLnBrk="1" hangingPunct="1">
              <a:buFontTx/>
              <a:buChar char="-"/>
            </a:pPr>
            <a:r>
              <a:rPr lang="sv-SE" sz="1600">
                <a:latin typeface="Times New Roman" pitchFamily="18" charset="0"/>
              </a:rPr>
              <a:t> An public procurement binder, with all necessary documents in connection to any purchase where a tender was undertaken and of course when it was necessary</a:t>
            </a:r>
          </a:p>
          <a:p>
            <a:pPr eaLnBrk="1" hangingPunct="1"/>
            <a:r>
              <a:rPr lang="sv-SE" sz="1600">
                <a:latin typeface="Times New Roman" pitchFamily="18" charset="0"/>
              </a:rPr>
              <a:t>- other documentation</a:t>
            </a:r>
          </a:p>
          <a:p>
            <a:pPr eaLnBrk="1" hangingPunct="1">
              <a:spcBef>
                <a:spcPct val="50000"/>
              </a:spcBef>
            </a:pPr>
            <a:r>
              <a:rPr lang="sv-SE" sz="1600" i="1">
                <a:latin typeface="Times New Roman" pitchFamily="18" charset="0"/>
              </a:rPr>
              <a:t>NB! The original documents must be kept by all partners. Secure the ”audit trail”. </a:t>
            </a:r>
          </a:p>
        </p:txBody>
      </p:sp>
      <p:sp>
        <p:nvSpPr>
          <p:cNvPr id="8196" name="Text Box 8"/>
          <p:cNvSpPr txBox="1">
            <a:spLocks noChangeArrowheads="1"/>
          </p:cNvSpPr>
          <p:nvPr/>
        </p:nvSpPr>
        <p:spPr bwMode="auto">
          <a:xfrm>
            <a:off x="4929188" y="4573588"/>
            <a:ext cx="4071937" cy="1784350"/>
          </a:xfrm>
          <a:prstGeom prst="rect">
            <a:avLst/>
          </a:prstGeom>
          <a:noFill/>
          <a:ln w="9525">
            <a:noFill/>
            <a:miter lim="800000"/>
            <a:headEnd/>
            <a:tailEnd/>
          </a:ln>
        </p:spPr>
        <p:txBody>
          <a:bodyPr>
            <a:spAutoFit/>
          </a:bodyPr>
          <a:lstStyle/>
          <a:p>
            <a:pPr>
              <a:spcBef>
                <a:spcPct val="50000"/>
              </a:spcBef>
            </a:pPr>
            <a:r>
              <a:rPr lang="sv-SE" sz="1600" b="1">
                <a:latin typeface="Times New Roman" pitchFamily="18" charset="0"/>
              </a:rPr>
              <a:t>The Partner must preserve copies of ALL supporting documents in case of an audit. Documentation should be kept at least until three years after programme closure, currently recommended until 2020. </a:t>
            </a:r>
          </a:p>
          <a:p>
            <a:pPr>
              <a:spcBef>
                <a:spcPct val="50000"/>
              </a:spcBef>
            </a:pPr>
            <a:endParaRPr lang="sv-SE" sz="2000">
              <a:latin typeface="Times New Roman" pitchFamily="18" charset="0"/>
            </a:endParaRPr>
          </a:p>
        </p:txBody>
      </p:sp>
      <p:pic>
        <p:nvPicPr>
          <p:cNvPr id="8197" name="Picture 9" descr="PE01451_"/>
          <p:cNvPicPr>
            <a:picLocks noChangeAspect="1" noChangeArrowheads="1"/>
          </p:cNvPicPr>
          <p:nvPr/>
        </p:nvPicPr>
        <p:blipFill>
          <a:blip r:embed="rId3" cstate="print"/>
          <a:srcRect/>
          <a:stretch>
            <a:fillRect/>
          </a:stretch>
        </p:blipFill>
        <p:spPr bwMode="auto">
          <a:xfrm>
            <a:off x="5029200" y="1919288"/>
            <a:ext cx="2846388"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smtClean="0"/>
              <a:t>Eligibility rules of expenditure</a:t>
            </a:r>
          </a:p>
        </p:txBody>
      </p:sp>
      <p:sp>
        <p:nvSpPr>
          <p:cNvPr id="12291" name="Rectangle 3"/>
          <p:cNvSpPr>
            <a:spLocks noGrp="1" noChangeArrowheads="1"/>
          </p:cNvSpPr>
          <p:nvPr>
            <p:ph type="body" idx="1"/>
          </p:nvPr>
        </p:nvSpPr>
        <p:spPr>
          <a:xfrm>
            <a:off x="752475" y="2428875"/>
            <a:ext cx="7772400" cy="3400425"/>
          </a:xfrm>
        </p:spPr>
        <p:txBody>
          <a:bodyPr/>
          <a:lstStyle/>
          <a:p>
            <a:pPr eaLnBrk="1" hangingPunct="1"/>
            <a:r>
              <a:rPr lang="en-GB" sz="1800" smtClean="0"/>
              <a:t>New system in the Northern Periphery Programme 2007-2013</a:t>
            </a:r>
          </a:p>
          <a:p>
            <a:pPr eaLnBrk="1" hangingPunct="1"/>
            <a:r>
              <a:rPr lang="en-GB" sz="1800" smtClean="0"/>
              <a:t>Some new regulations, but still the same hierarchy when assessing eligibility:</a:t>
            </a:r>
          </a:p>
          <a:p>
            <a:pPr lvl="2" eaLnBrk="1" hangingPunct="1"/>
            <a:r>
              <a:rPr lang="en-GB" sz="1800" smtClean="0"/>
              <a:t>European Regulations</a:t>
            </a:r>
          </a:p>
          <a:p>
            <a:pPr lvl="2" eaLnBrk="1" hangingPunct="1"/>
            <a:r>
              <a:rPr lang="en-GB" sz="1800" smtClean="0"/>
              <a:t>National Legislation</a:t>
            </a:r>
          </a:p>
          <a:p>
            <a:pPr lvl="2" eaLnBrk="1" hangingPunct="1"/>
            <a:r>
              <a:rPr lang="en-GB" sz="1800" smtClean="0"/>
              <a:t>NPP 2007-2013 Common Eligibility Rule</a:t>
            </a:r>
          </a:p>
          <a:p>
            <a:pPr lvl="2" eaLnBrk="1" hangingPunct="1"/>
            <a:r>
              <a:rPr lang="en-GB" sz="1800" smtClean="0"/>
              <a:t>Approved main project/preparatory project</a:t>
            </a:r>
          </a:p>
          <a:p>
            <a:pPr lvl="2" eaLnBrk="1" hangingPunct="1">
              <a:buFont typeface="Wingdings" pitchFamily="2" charset="2"/>
              <a:buNone/>
            </a:pPr>
            <a:endParaRPr lang="en-GB" sz="1800" smtClean="0"/>
          </a:p>
          <a:p>
            <a:pPr lvl="2" eaLnBrk="1" hangingPunct="1">
              <a:buClr>
                <a:srgbClr val="0080FF"/>
              </a:buClr>
              <a:buFont typeface="Wingdings" pitchFamily="2" charset="2"/>
              <a:buNone/>
            </a:pPr>
            <a:r>
              <a:rPr lang="en-GB" sz="1800" smtClean="0"/>
              <a:t>	Project spending outside of an approved project description is ineligible. The projects have to apply the strictest definition among Regulation, Legislation and Rule to ensure eligibility.</a:t>
            </a:r>
          </a:p>
          <a:p>
            <a:pPr lvl="2" eaLnBrk="1" hangingPunct="1">
              <a:buClr>
                <a:srgbClr val="0080FF"/>
              </a:buClr>
              <a:buFont typeface="Wingdings" pitchFamily="2" charset="2"/>
              <a:buNone/>
            </a:pPr>
            <a:endParaRPr lang="en-GB" sz="1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mtClean="0"/>
              <a:t>European Regulations</a:t>
            </a:r>
          </a:p>
        </p:txBody>
      </p:sp>
      <p:sp>
        <p:nvSpPr>
          <p:cNvPr id="12291" name="Rectangle 3"/>
          <p:cNvSpPr>
            <a:spLocks noGrp="1" noChangeArrowheads="1"/>
          </p:cNvSpPr>
          <p:nvPr>
            <p:ph type="body" idx="1"/>
          </p:nvPr>
        </p:nvSpPr>
        <p:spPr>
          <a:xfrm>
            <a:off x="752475" y="2428875"/>
            <a:ext cx="7772400" cy="3400425"/>
          </a:xfrm>
        </p:spPr>
        <p:txBody>
          <a:bodyPr/>
          <a:lstStyle/>
          <a:p>
            <a:pPr eaLnBrk="1" hangingPunct="1"/>
            <a:r>
              <a:rPr lang="en-GB" sz="1800" smtClean="0"/>
              <a:t>Commission rules on eligibility of expenditure can be found in:</a:t>
            </a:r>
          </a:p>
          <a:p>
            <a:pPr eaLnBrk="1" hangingPunct="1"/>
            <a:endParaRPr lang="en-GB" sz="1800" smtClean="0"/>
          </a:p>
          <a:p>
            <a:pPr lvl="1" eaLnBrk="1" hangingPunct="1"/>
            <a:r>
              <a:rPr lang="en-GB" sz="1800" smtClean="0"/>
              <a:t>Regulation (EC) No 1080/2006, Art 7 and 13</a:t>
            </a:r>
          </a:p>
          <a:p>
            <a:pPr lvl="1" eaLnBrk="1" hangingPunct="1"/>
            <a:r>
              <a:rPr lang="en-GB" sz="1800" smtClean="0"/>
              <a:t>Regulation (EC) No 1081/2006, Art 11</a:t>
            </a:r>
          </a:p>
          <a:p>
            <a:pPr lvl="1" eaLnBrk="1" hangingPunct="1"/>
            <a:r>
              <a:rPr lang="en-GB" sz="1800" smtClean="0"/>
              <a:t>Regulation (EC) No 1083/2006, Art 56</a:t>
            </a:r>
          </a:p>
          <a:p>
            <a:pPr lvl="1" eaLnBrk="1" hangingPunct="1"/>
            <a:r>
              <a:rPr lang="en-GB" sz="1800" smtClean="0"/>
              <a:t>Regulation (EC) No 1828/2006, Art 48-53</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mtClean="0"/>
              <a:t>European Regulations</a:t>
            </a:r>
          </a:p>
        </p:txBody>
      </p:sp>
      <p:sp>
        <p:nvSpPr>
          <p:cNvPr id="11267" name="Rectangle 3"/>
          <p:cNvSpPr>
            <a:spLocks noGrp="1" noChangeArrowheads="1"/>
          </p:cNvSpPr>
          <p:nvPr>
            <p:ph type="body" idx="1"/>
          </p:nvPr>
        </p:nvSpPr>
        <p:spPr>
          <a:xfrm>
            <a:off x="752475" y="2428875"/>
            <a:ext cx="7772400" cy="3400425"/>
          </a:xfrm>
        </p:spPr>
        <p:txBody>
          <a:bodyPr/>
          <a:lstStyle/>
          <a:p>
            <a:pPr eaLnBrk="1" hangingPunct="1">
              <a:buFont typeface="Wingdings" pitchFamily="2" charset="2"/>
              <a:buNone/>
            </a:pPr>
            <a:r>
              <a:rPr lang="en-GB" sz="1800" smtClean="0"/>
              <a:t>Other Commission rules applicable:</a:t>
            </a:r>
          </a:p>
          <a:p>
            <a:pPr eaLnBrk="1" hangingPunct="1">
              <a:buFont typeface="Wingdings" pitchFamily="2" charset="2"/>
              <a:buNone/>
            </a:pPr>
            <a:endParaRPr lang="en-GB" sz="1800" smtClean="0"/>
          </a:p>
          <a:p>
            <a:pPr eaLnBrk="1" hangingPunct="1"/>
            <a:r>
              <a:rPr lang="en-GB" sz="1800" smtClean="0"/>
              <a:t>Regulation (EC) No 1083/2006, Art 2 (5) and Directive 2004/18/EC (Public procurement)</a:t>
            </a:r>
          </a:p>
          <a:p>
            <a:pPr eaLnBrk="1" hangingPunct="1"/>
            <a:r>
              <a:rPr lang="en-GB" sz="1800" smtClean="0"/>
              <a:t>Regulation (EC) No 1083/2006, Art 54 (State Aid)</a:t>
            </a:r>
          </a:p>
          <a:p>
            <a:pPr eaLnBrk="1" hangingPunct="1"/>
            <a:r>
              <a:rPr lang="en-GB" sz="1800" smtClean="0"/>
              <a:t>Regulation (EC) No 1828/2006, Art 9 (Publicity)</a:t>
            </a:r>
          </a:p>
          <a:p>
            <a:pPr eaLnBrk="1" hangingPunct="1"/>
            <a:r>
              <a:rPr lang="en-GB" sz="1800" smtClean="0"/>
              <a:t>Regulation (EC, Euratom) No 1605/2002, Art 48 (2) (Sound financial management)</a:t>
            </a:r>
          </a:p>
          <a:p>
            <a:pPr eaLnBrk="1" hangingPunct="1"/>
            <a:r>
              <a:rPr lang="en-GB" sz="1800" smtClean="0"/>
              <a:t>Regulation (EC) No 1083/2006, Art 16 (Equality between men and women and non-discrimination)</a:t>
            </a:r>
          </a:p>
          <a:p>
            <a:pPr eaLnBrk="1" hangingPunct="1"/>
            <a:r>
              <a:rPr lang="en-GB" sz="1800" smtClean="0"/>
              <a:t>Regulation (EC) No 1083/2006, Art 17 (Sustainable development)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smtClean="0"/>
              <a:t>European Regulations</a:t>
            </a:r>
          </a:p>
        </p:txBody>
      </p:sp>
      <p:sp>
        <p:nvSpPr>
          <p:cNvPr id="12291" name="Rectangle 3"/>
          <p:cNvSpPr>
            <a:spLocks noGrp="1" noChangeArrowheads="1"/>
          </p:cNvSpPr>
          <p:nvPr>
            <p:ph type="body" idx="1"/>
          </p:nvPr>
        </p:nvSpPr>
        <p:spPr>
          <a:xfrm>
            <a:off x="752475" y="2428875"/>
            <a:ext cx="7772400" cy="3400425"/>
          </a:xfrm>
        </p:spPr>
        <p:txBody>
          <a:bodyPr/>
          <a:lstStyle/>
          <a:p>
            <a:pPr eaLnBrk="1" hangingPunct="1">
              <a:buFont typeface="Wingdings" pitchFamily="2" charset="2"/>
              <a:buNone/>
            </a:pPr>
            <a:r>
              <a:rPr lang="en-GB" sz="1800" smtClean="0"/>
              <a:t>Other Commission rules applicable:</a:t>
            </a:r>
          </a:p>
          <a:p>
            <a:pPr eaLnBrk="1" hangingPunct="1">
              <a:buFont typeface="Wingdings" pitchFamily="2" charset="2"/>
              <a:buNone/>
            </a:pPr>
            <a:endParaRPr lang="en-GB" sz="1800" smtClean="0"/>
          </a:p>
          <a:p>
            <a:pPr eaLnBrk="1" hangingPunct="1"/>
            <a:r>
              <a:rPr lang="en-GB" sz="1800" smtClean="0"/>
              <a:t>Regulation (EC) No 1083/2006, Art 54 (Double financing)</a:t>
            </a:r>
          </a:p>
          <a:p>
            <a:pPr eaLnBrk="1" hangingPunct="1"/>
            <a:r>
              <a:rPr lang="en-GB" sz="1800" smtClean="0"/>
              <a:t>Regulation (EC) No 1083/2006, Art 55 (Generation of revenue)</a:t>
            </a:r>
          </a:p>
          <a:p>
            <a:pPr eaLnBrk="1" hangingPunct="1"/>
            <a:r>
              <a:rPr lang="en-GB" sz="1800" smtClean="0"/>
              <a:t>Regulation (EC) No 1828/2006, Art 24 (d) (Legality and regularity of expenditure paid outside the Community)</a:t>
            </a:r>
          </a:p>
          <a:p>
            <a:pPr eaLnBrk="1" hangingPunct="1">
              <a:buFont typeface="Wingdings" pitchFamily="2" charset="2"/>
              <a:buNone/>
            </a:pPr>
            <a:endParaRPr lang="en-GB" sz="1800" smtClean="0"/>
          </a:p>
          <a:p>
            <a:pPr eaLnBrk="1" hangingPunct="1">
              <a:buFont typeface="Wingdings" pitchFamily="2" charset="2"/>
              <a:buNone/>
            </a:pPr>
            <a:r>
              <a:rPr lang="en-GB" sz="1800" b="1" smtClean="0"/>
              <a:t>Please note that this list may not be exhaustive.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smtClean="0"/>
              <a:t>National Legislation</a:t>
            </a:r>
          </a:p>
        </p:txBody>
      </p:sp>
      <p:sp>
        <p:nvSpPr>
          <p:cNvPr id="14339" name="Rectangle 3"/>
          <p:cNvSpPr>
            <a:spLocks noGrp="1" noChangeArrowheads="1"/>
          </p:cNvSpPr>
          <p:nvPr>
            <p:ph type="body" idx="1"/>
          </p:nvPr>
        </p:nvSpPr>
        <p:spPr>
          <a:xfrm>
            <a:off x="752475" y="2428875"/>
            <a:ext cx="7772400" cy="3400425"/>
          </a:xfrm>
        </p:spPr>
        <p:txBody>
          <a:bodyPr/>
          <a:lstStyle/>
          <a:p>
            <a:pPr eaLnBrk="1" hangingPunct="1"/>
            <a:r>
              <a:rPr lang="en-GB" sz="1800" smtClean="0"/>
              <a:t>Legislation applicable in each programme partner country:</a:t>
            </a:r>
          </a:p>
          <a:p>
            <a:pPr eaLnBrk="1" hangingPunct="1"/>
            <a:endParaRPr lang="en-GB" sz="1800" smtClean="0"/>
          </a:p>
          <a:p>
            <a:pPr eaLnBrk="1" hangingPunct="1">
              <a:buFont typeface="Wingdings" pitchFamily="2" charset="2"/>
              <a:buNone/>
            </a:pPr>
            <a:r>
              <a:rPr lang="en-GB" sz="1800" smtClean="0"/>
              <a:t>	Knowledge of each programme partner country’s own legislation is the responsibility of each organisation and the project participants.</a:t>
            </a:r>
          </a:p>
          <a:p>
            <a:pPr eaLnBrk="1" hangingPunct="1"/>
            <a:endParaRPr lang="en-GB" sz="1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PP2_template_070507">
  <a:themeElements>
    <a:clrScheme name="NPP2_template_0705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PP2_template_07050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NPP2_template_0705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PP2_template_0705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PP2_template_0705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PP2_template_0705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PP2_template_0705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PP2_template_0705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PP2_template_0705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PP2_template_0705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PP2_template_0705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PP2_template_0705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PP2_template_0705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PP2_template_0705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Settings\Claire\Local Settings\Temporary Internet Files\OLKA\NPP2_template_070507.pot</Template>
  <TotalTime>1021</TotalTime>
  <Words>1104</Words>
  <Application>Microsoft Office PowerPoint</Application>
  <PresentationFormat>On-screen Show (4:3)</PresentationFormat>
  <Paragraphs>263</Paragraphs>
  <Slides>28</Slides>
  <Notes>28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1" baseType="lpstr">
      <vt:lpstr>NPP2_template_070507</vt:lpstr>
      <vt:lpstr>Photo Editor Photo</vt:lpstr>
      <vt:lpstr>Klipp</vt:lpstr>
      <vt:lpstr>NEES NPP 2007-2013  Common Eligibility Rules   </vt:lpstr>
      <vt:lpstr>Separate Project Accounts</vt:lpstr>
      <vt:lpstr>Separate Project Accounts</vt:lpstr>
      <vt:lpstr>Supporting Documentation</vt:lpstr>
      <vt:lpstr>Eligibility rules of expenditure</vt:lpstr>
      <vt:lpstr>European Regulations</vt:lpstr>
      <vt:lpstr>European Regulations</vt:lpstr>
      <vt:lpstr>European Regulations</vt:lpstr>
      <vt:lpstr>National Legislation</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NPP 2007-2013 Common Eligibility Rules</vt:lpstr>
      <vt:lpstr>Slide 24</vt:lpstr>
      <vt:lpstr>NPP 2007-2013 Common Eligibility Rules</vt:lpstr>
      <vt:lpstr>NPP 2007-2013 Common Eligibility Rules</vt:lpstr>
      <vt:lpstr>General Eligibility Rule</vt:lpstr>
      <vt:lpstr>Types of Audit</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creator>
  <cp:lastModifiedBy> </cp:lastModifiedBy>
  <cp:revision>60</cp:revision>
  <dcterms:created xsi:type="dcterms:W3CDTF">2007-10-12T14:15:50Z</dcterms:created>
  <dcterms:modified xsi:type="dcterms:W3CDTF">2011-10-27T11:47:55Z</dcterms:modified>
</cp:coreProperties>
</file>