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6"/>
  </p:notesMasterIdLst>
  <p:handoutMasterIdLst>
    <p:handoutMasterId r:id="rId37"/>
  </p:handoutMasterIdLst>
  <p:sldIdLst>
    <p:sldId id="450" r:id="rId2"/>
    <p:sldId id="385" r:id="rId3"/>
    <p:sldId id="425" r:id="rId4"/>
    <p:sldId id="427" r:id="rId5"/>
    <p:sldId id="451" r:id="rId6"/>
    <p:sldId id="396" r:id="rId7"/>
    <p:sldId id="399" r:id="rId8"/>
    <p:sldId id="395" r:id="rId9"/>
    <p:sldId id="408" r:id="rId10"/>
    <p:sldId id="409" r:id="rId11"/>
    <p:sldId id="403" r:id="rId12"/>
    <p:sldId id="404" r:id="rId13"/>
    <p:sldId id="405" r:id="rId14"/>
    <p:sldId id="428" r:id="rId15"/>
    <p:sldId id="430" r:id="rId16"/>
    <p:sldId id="429" r:id="rId17"/>
    <p:sldId id="401" r:id="rId18"/>
    <p:sldId id="402" r:id="rId19"/>
    <p:sldId id="406" r:id="rId20"/>
    <p:sldId id="407" r:id="rId21"/>
    <p:sldId id="436" r:id="rId22"/>
    <p:sldId id="452" r:id="rId23"/>
    <p:sldId id="397" r:id="rId24"/>
    <p:sldId id="386" r:id="rId25"/>
    <p:sldId id="448" r:id="rId26"/>
    <p:sldId id="444" r:id="rId27"/>
    <p:sldId id="410" r:id="rId28"/>
    <p:sldId id="453" r:id="rId29"/>
    <p:sldId id="455" r:id="rId30"/>
    <p:sldId id="431" r:id="rId31"/>
    <p:sldId id="432" r:id="rId32"/>
    <p:sldId id="454" r:id="rId33"/>
    <p:sldId id="456" r:id="rId34"/>
    <p:sldId id="447" r:id="rId35"/>
  </p:sldIdLst>
  <p:sldSz cx="9144000" cy="6858000" type="screen4x3"/>
  <p:notesSz cx="6858000" cy="9144000"/>
  <p:defaultTextStyle>
    <a:defPPr>
      <a:defRPr lang="sv-S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irsti" initials="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a:srgbClr val="CCCC00"/>
    <a:srgbClr val="00A6EB"/>
    <a:srgbClr val="66CCFF"/>
    <a:srgbClr val="3399FF"/>
    <a:srgbClr val="D9DDE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5" autoAdjust="0"/>
    <p:restoredTop sz="85348" autoAdjust="0"/>
  </p:normalViewPr>
  <p:slideViewPr>
    <p:cSldViewPr snapToGrid="0">
      <p:cViewPr varScale="1">
        <p:scale>
          <a:sx n="66" d="100"/>
          <a:sy n="66" d="100"/>
        </p:scale>
        <p:origin x="-1014" y="-108"/>
      </p:cViewPr>
      <p:guideLst>
        <p:guide orient="horz" pos="2160"/>
        <p:guide pos="2880"/>
      </p:guideLst>
    </p:cSldViewPr>
  </p:slideViewPr>
  <p:outlineViewPr>
    <p:cViewPr>
      <p:scale>
        <a:sx n="33" d="100"/>
        <a:sy n="33" d="100"/>
      </p:scale>
      <p:origin x="0" y="3288"/>
    </p:cViewPr>
    <p:sldLst>
      <p:sld r:id="rId1" collapse="1"/>
    </p:sldLst>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79875" name="Rectangle 1027"/>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79876" name="Rectangle 1028"/>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79877" name="Rectangle 1029"/>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0D8EC4F-E694-4AC5-A5BA-7B5C8B7A36D6}"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1003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60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03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003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1003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004A7D0-33B9-4380-885E-C7C708853DD3}" type="slidenum">
              <a:rPr lang="en-GB"/>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p:txBody>
          <a:bodyPr/>
          <a:lstStyle/>
          <a:p>
            <a:fld id="{76297499-9C8B-4C6D-89FE-33FC77B05044}" type="slidenum">
              <a:rPr lang="en-GB"/>
              <a:pPr/>
              <a:t>1</a:t>
            </a:fld>
            <a:endParaRPr lang="en-GB"/>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p:txBody>
          <a:bodyPr/>
          <a:lstStyle/>
          <a:p>
            <a:fld id="{D22002B7-B5DD-4284-9109-0CFC667107B5}" type="slidenum">
              <a:rPr lang="en-GB"/>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US" smtClean="0"/>
          </a:p>
        </p:txBody>
      </p:sp>
      <p:sp>
        <p:nvSpPr>
          <p:cNvPr id="46084" name="Slide Number Placeholder 3"/>
          <p:cNvSpPr>
            <a:spLocks noGrp="1"/>
          </p:cNvSpPr>
          <p:nvPr>
            <p:ph type="sldNum" sz="quarter" idx="5"/>
          </p:nvPr>
        </p:nvSpPr>
        <p:spPr/>
        <p:txBody>
          <a:bodyPr/>
          <a:lstStyle/>
          <a:p>
            <a:fld id="{4619D1E1-5711-489A-9C99-D4B134F12CBE}" type="slidenum">
              <a:rPr lang="en-GB"/>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US" smtClean="0"/>
          </a:p>
        </p:txBody>
      </p:sp>
      <p:sp>
        <p:nvSpPr>
          <p:cNvPr id="47108" name="Slide Number Placeholder 3"/>
          <p:cNvSpPr>
            <a:spLocks noGrp="1"/>
          </p:cNvSpPr>
          <p:nvPr>
            <p:ph type="sldNum" sz="quarter" idx="5"/>
          </p:nvPr>
        </p:nvSpPr>
        <p:spPr/>
        <p:txBody>
          <a:bodyPr/>
          <a:lstStyle/>
          <a:p>
            <a:fld id="{ED543F15-A882-4C51-BC0F-7F2871F428E1}" type="slidenum">
              <a:rPr lang="en-GB"/>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ln/>
        </p:spPr>
        <p:txBody>
          <a:bodyPr/>
          <a:lstStyle/>
          <a:p>
            <a:pPr marL="0" lvl="1"/>
            <a:r>
              <a:rPr lang="en-GB" smtClean="0"/>
              <a:t>Programme response to the area’s strengths and weaknesses</a:t>
            </a:r>
          </a:p>
          <a:p>
            <a:endParaRPr lang="da-DK" smtClean="0"/>
          </a:p>
          <a:p>
            <a:r>
              <a:rPr lang="en-GB" smtClean="0"/>
              <a:t>Vision: </a:t>
            </a:r>
          </a:p>
          <a:p>
            <a:endParaRPr lang="en-GB" smtClean="0"/>
          </a:p>
          <a:p>
            <a:pPr>
              <a:buFont typeface="Wingdings" pitchFamily="2" charset="2"/>
              <a:buNone/>
            </a:pPr>
            <a:r>
              <a:rPr lang="en-GB" smtClean="0"/>
              <a:t>	</a:t>
            </a:r>
            <a:r>
              <a:rPr lang="en-GB" b="1" smtClean="0">
                <a:solidFill>
                  <a:srgbClr val="00A6EB"/>
                </a:solidFill>
              </a:rPr>
              <a:t>Regions working innovatively together to help communities to develop the potential of Europe’s Northern Periphery, and to achieve a sustainable and high quality future, and so make a distinctive contribution to a more dynamic EU. </a:t>
            </a:r>
          </a:p>
          <a:p>
            <a:r>
              <a:rPr lang="en-GB" smtClean="0"/>
              <a:t>Vision to be realised by implementing the strategic objectives for each priority</a:t>
            </a:r>
          </a:p>
          <a:p>
            <a:r>
              <a:rPr lang="en-GB" smtClean="0"/>
              <a:t>Takes into account </a:t>
            </a:r>
            <a:r>
              <a:rPr lang="en-GB" smtClean="0">
                <a:solidFill>
                  <a:srgbClr val="FF0000"/>
                </a:solidFill>
              </a:rPr>
              <a:t>Lisbon and Gothenburg Agendas </a:t>
            </a:r>
          </a:p>
          <a:p>
            <a:endParaRPr lang="en-GB" smtClean="0">
              <a:solidFill>
                <a:srgbClr val="FF0000"/>
              </a:solidFill>
            </a:endParaRPr>
          </a:p>
          <a:p>
            <a:pPr>
              <a:lnSpc>
                <a:spcPct val="110000"/>
              </a:lnSpc>
              <a:buClr>
                <a:schemeClr val="tx1"/>
              </a:buClr>
            </a:pPr>
            <a:r>
              <a:rPr lang="en-GB" sz="2000" b="1" smtClean="0">
                <a:solidFill>
                  <a:srgbClr val="3399FF"/>
                </a:solidFill>
              </a:rPr>
              <a:t>Lisbon Agenda</a:t>
            </a:r>
          </a:p>
          <a:p>
            <a:pPr>
              <a:lnSpc>
                <a:spcPct val="80000"/>
              </a:lnSpc>
              <a:buClr>
                <a:schemeClr val="tx1"/>
              </a:buClr>
            </a:pPr>
            <a:endParaRPr lang="en-GB" sz="2000" b="1" smtClean="0">
              <a:solidFill>
                <a:srgbClr val="3399FF"/>
              </a:solidFill>
            </a:endParaRPr>
          </a:p>
          <a:p>
            <a:pPr>
              <a:lnSpc>
                <a:spcPct val="110000"/>
              </a:lnSpc>
              <a:buClr>
                <a:schemeClr val="tx1"/>
              </a:buClr>
            </a:pPr>
            <a:r>
              <a:rPr lang="en-GB" sz="1800" smtClean="0"/>
              <a:t>Re-launched in Feb 2005 with aim of “delivering stronger, lasting growth and creating more and better jobs”</a:t>
            </a:r>
          </a:p>
          <a:p>
            <a:pPr>
              <a:lnSpc>
                <a:spcPct val="70000"/>
              </a:lnSpc>
              <a:buClr>
                <a:schemeClr val="tx1"/>
              </a:buClr>
            </a:pPr>
            <a:endParaRPr lang="en-GB" sz="1800" smtClean="0"/>
          </a:p>
          <a:p>
            <a:pPr>
              <a:lnSpc>
                <a:spcPct val="110000"/>
              </a:lnSpc>
              <a:buClr>
                <a:schemeClr val="tx1"/>
              </a:buClr>
            </a:pPr>
            <a:r>
              <a:rPr lang="en-GB" sz="1800" smtClean="0"/>
              <a:t>3 areas of action: </a:t>
            </a:r>
          </a:p>
          <a:p>
            <a:pPr>
              <a:lnSpc>
                <a:spcPct val="70000"/>
              </a:lnSpc>
              <a:buClr>
                <a:schemeClr val="tx1"/>
              </a:buClr>
            </a:pPr>
            <a:endParaRPr lang="en-GB" sz="1800" smtClean="0"/>
          </a:p>
          <a:p>
            <a:pPr marL="0" lvl="1">
              <a:lnSpc>
                <a:spcPct val="110000"/>
              </a:lnSpc>
              <a:buClr>
                <a:srgbClr val="3399FF"/>
              </a:buClr>
              <a:buFontTx/>
              <a:buAutoNum type="arabicPeriod"/>
            </a:pPr>
            <a:r>
              <a:rPr lang="en-GB" sz="1800" smtClean="0"/>
              <a:t>making Europe a more attractive place to invest and work</a:t>
            </a:r>
          </a:p>
          <a:p>
            <a:pPr marL="0" lvl="1">
              <a:lnSpc>
                <a:spcPct val="110000"/>
              </a:lnSpc>
              <a:buClr>
                <a:srgbClr val="3399FF"/>
              </a:buClr>
              <a:buFontTx/>
              <a:buAutoNum type="arabicPeriod"/>
            </a:pPr>
            <a:r>
              <a:rPr lang="en-GB" sz="1800" smtClean="0"/>
              <a:t>knowledge and innovation for growth</a:t>
            </a:r>
          </a:p>
          <a:p>
            <a:pPr marL="0" lvl="1">
              <a:lnSpc>
                <a:spcPct val="110000"/>
              </a:lnSpc>
              <a:buClr>
                <a:srgbClr val="3399FF"/>
              </a:buClr>
              <a:buFontTx/>
              <a:buAutoNum type="arabicPeriod"/>
            </a:pPr>
            <a:r>
              <a:rPr lang="en-GB" sz="1800" smtClean="0"/>
              <a:t>creating more and better jobs</a:t>
            </a:r>
          </a:p>
          <a:p>
            <a:endParaRPr lang="en-GB" smtClean="0">
              <a:solidFill>
                <a:srgbClr val="FF0000"/>
              </a:solidFill>
            </a:endParaRPr>
          </a:p>
          <a:p>
            <a:pPr>
              <a:lnSpc>
                <a:spcPct val="50000"/>
              </a:lnSpc>
              <a:buClr>
                <a:schemeClr val="tx1"/>
              </a:buClr>
            </a:pPr>
            <a:r>
              <a:rPr lang="en-GB" sz="2000" b="1" smtClean="0">
                <a:solidFill>
                  <a:srgbClr val="3399FF"/>
                </a:solidFill>
              </a:rPr>
              <a:t>Gothenburg Agenda</a:t>
            </a:r>
          </a:p>
          <a:p>
            <a:pPr>
              <a:lnSpc>
                <a:spcPct val="60000"/>
              </a:lnSpc>
              <a:buClr>
                <a:schemeClr val="tx1"/>
              </a:buClr>
            </a:pPr>
            <a:endParaRPr lang="en-GB" sz="2000" b="1" smtClean="0"/>
          </a:p>
          <a:p>
            <a:pPr>
              <a:lnSpc>
                <a:spcPct val="90000"/>
              </a:lnSpc>
              <a:buClr>
                <a:schemeClr val="tx1"/>
              </a:buClr>
            </a:pPr>
            <a:r>
              <a:rPr lang="en-GB" sz="1800" smtClean="0"/>
              <a:t>	Agenda recognises “that in the long term, economic growth, social cohesion and environmental protection must go hand in hand” </a:t>
            </a:r>
          </a:p>
          <a:p>
            <a:pPr>
              <a:lnSpc>
                <a:spcPct val="90000"/>
              </a:lnSpc>
              <a:buClr>
                <a:schemeClr val="tx1"/>
              </a:buClr>
            </a:pPr>
            <a:endParaRPr lang="en-GB" sz="1800" smtClean="0"/>
          </a:p>
          <a:p>
            <a:pPr algn="just">
              <a:lnSpc>
                <a:spcPct val="90000"/>
              </a:lnSpc>
              <a:buClr>
                <a:schemeClr val="tx1"/>
              </a:buClr>
            </a:pPr>
            <a:r>
              <a:rPr lang="en-GB" sz="1800" smtClean="0">
                <a:cs typeface="Arial" charset="0"/>
              </a:rPr>
              <a:t>	Renewed Gothenburg Agenda has 7 key issues that are thought to pose the biggest challenges to sustainable development in Europe:</a:t>
            </a:r>
            <a:endParaRPr lang="en-GB" sz="1800" smtClean="0">
              <a:latin typeface="Arial Unicode MS" pitchFamily="34" charset="-128"/>
              <a:ea typeface="Arial Unicode MS" pitchFamily="34" charset="-128"/>
              <a:cs typeface="Arial Unicode MS" pitchFamily="34" charset="-128"/>
            </a:endParaRPr>
          </a:p>
          <a:p>
            <a:pPr>
              <a:lnSpc>
                <a:spcPct val="90000"/>
              </a:lnSpc>
              <a:buClr>
                <a:schemeClr val="tx1"/>
              </a:buClr>
            </a:pPr>
            <a:endParaRPr lang="en-GB" sz="1800" smtClean="0"/>
          </a:p>
          <a:p>
            <a:pPr marL="0" lvl="1">
              <a:lnSpc>
                <a:spcPct val="90000"/>
              </a:lnSpc>
              <a:buClr>
                <a:srgbClr val="3399FF"/>
              </a:buClr>
              <a:buFontTx/>
              <a:buAutoNum type="arabicPeriod"/>
            </a:pPr>
            <a:r>
              <a:rPr lang="en-GB" sz="1800" smtClean="0"/>
              <a:t>Climate change and clean energy </a:t>
            </a:r>
          </a:p>
          <a:p>
            <a:pPr marL="0" lvl="1">
              <a:lnSpc>
                <a:spcPct val="90000"/>
              </a:lnSpc>
              <a:buClr>
                <a:srgbClr val="3399FF"/>
              </a:buClr>
              <a:buFontTx/>
              <a:buAutoNum type="arabicPeriod"/>
            </a:pPr>
            <a:r>
              <a:rPr lang="en-GB" sz="1800" smtClean="0"/>
              <a:t>Sustainable transport </a:t>
            </a:r>
          </a:p>
          <a:p>
            <a:pPr marL="0" lvl="1">
              <a:lnSpc>
                <a:spcPct val="90000"/>
              </a:lnSpc>
              <a:buClr>
                <a:srgbClr val="3399FF"/>
              </a:buClr>
              <a:buFontTx/>
              <a:buAutoNum type="arabicPeriod"/>
            </a:pPr>
            <a:r>
              <a:rPr lang="en-GB" sz="1800" smtClean="0"/>
              <a:t>Sustainable Consumption and Production </a:t>
            </a:r>
          </a:p>
          <a:p>
            <a:pPr marL="0" lvl="1">
              <a:lnSpc>
                <a:spcPct val="90000"/>
              </a:lnSpc>
              <a:buClr>
                <a:srgbClr val="3399FF"/>
              </a:buClr>
              <a:buFontTx/>
              <a:buAutoNum type="arabicPeriod"/>
            </a:pPr>
            <a:r>
              <a:rPr lang="en-GB" sz="1800" smtClean="0"/>
              <a:t>Public health threats </a:t>
            </a:r>
          </a:p>
          <a:p>
            <a:pPr marL="0" lvl="1">
              <a:lnSpc>
                <a:spcPct val="90000"/>
              </a:lnSpc>
              <a:buClr>
                <a:srgbClr val="3399FF"/>
              </a:buClr>
              <a:buFontTx/>
              <a:buAutoNum type="arabicPeriod"/>
            </a:pPr>
            <a:r>
              <a:rPr lang="en-GB" sz="1800" smtClean="0"/>
              <a:t>Better management of natural resources </a:t>
            </a:r>
          </a:p>
          <a:p>
            <a:pPr marL="0" lvl="1">
              <a:lnSpc>
                <a:spcPct val="90000"/>
              </a:lnSpc>
              <a:buClr>
                <a:srgbClr val="3399FF"/>
              </a:buClr>
              <a:buFontTx/>
              <a:buAutoNum type="arabicPeriod"/>
            </a:pPr>
            <a:r>
              <a:rPr lang="en-GB" sz="1800" smtClean="0"/>
              <a:t>Social inclusion, demography and migration</a:t>
            </a:r>
          </a:p>
          <a:p>
            <a:pPr marL="0" lvl="1">
              <a:lnSpc>
                <a:spcPct val="90000"/>
              </a:lnSpc>
              <a:buClr>
                <a:srgbClr val="3399FF"/>
              </a:buClr>
              <a:buFontTx/>
              <a:buAutoNum type="arabicPeriod"/>
            </a:pPr>
            <a:r>
              <a:rPr lang="en-GB" sz="1800" smtClean="0"/>
              <a:t>Fighting global poverty </a:t>
            </a:r>
          </a:p>
          <a:p>
            <a:endParaRPr lang="en-GB" smtClean="0"/>
          </a:p>
          <a:p>
            <a:r>
              <a:rPr lang="en-GB" b="1" smtClean="0"/>
              <a:t>Horizontal principles:</a:t>
            </a:r>
          </a:p>
          <a:p>
            <a:pPr marL="0" lvl="1"/>
            <a:r>
              <a:rPr lang="en-GB" smtClean="0"/>
              <a:t>Equal opportunities</a:t>
            </a:r>
          </a:p>
          <a:p>
            <a:pPr marL="0" lvl="1"/>
            <a:r>
              <a:rPr lang="en-GB" smtClean="0"/>
              <a:t>Sustainable development</a:t>
            </a:r>
          </a:p>
          <a:p>
            <a:endParaRPr lang="en-GB" sz="1800" smtClean="0">
              <a:solidFill>
                <a:srgbClr val="3399FF"/>
              </a:solidFill>
            </a:endParaRPr>
          </a:p>
          <a:p>
            <a:r>
              <a:rPr lang="en-GB" sz="1800" smtClean="0">
                <a:solidFill>
                  <a:srgbClr val="3399FF"/>
                </a:solidFill>
              </a:rPr>
              <a:t>Equal Opportunities </a:t>
            </a:r>
          </a:p>
          <a:p>
            <a:pPr marL="0" lvl="1">
              <a:buClr>
                <a:schemeClr val="tx1"/>
              </a:buClr>
            </a:pPr>
            <a:endParaRPr lang="en-GB" sz="1800" smtClean="0">
              <a:solidFill>
                <a:srgbClr val="3399FF"/>
              </a:solidFill>
            </a:endParaRPr>
          </a:p>
          <a:p>
            <a:pPr marL="0" lvl="1">
              <a:lnSpc>
                <a:spcPct val="110000"/>
              </a:lnSpc>
              <a:buClr>
                <a:schemeClr val="tx1"/>
              </a:buClr>
            </a:pPr>
            <a:r>
              <a:rPr lang="en-GB" sz="1800" smtClean="0">
                <a:solidFill>
                  <a:srgbClr val="000000"/>
                </a:solidFill>
              </a:rPr>
              <a:t>the prevention and elimination of discrimination between people on grounds of gender, marital status, cultural and social background, disabilities, age, sexual orientation, language or other personal attributes, such as religious beliefs or political opinions</a:t>
            </a:r>
          </a:p>
          <a:p>
            <a:pPr marL="0" lvl="1">
              <a:lnSpc>
                <a:spcPct val="90000"/>
              </a:lnSpc>
              <a:buClr>
                <a:schemeClr val="tx1"/>
              </a:buClr>
            </a:pPr>
            <a:endParaRPr lang="en-GB" sz="1800" smtClean="0">
              <a:solidFill>
                <a:srgbClr val="000000"/>
              </a:solidFill>
            </a:endParaRPr>
          </a:p>
          <a:p>
            <a:pPr marL="0" lvl="1">
              <a:lnSpc>
                <a:spcPct val="110000"/>
              </a:lnSpc>
              <a:buClr>
                <a:schemeClr val="tx1"/>
              </a:buClr>
            </a:pPr>
            <a:r>
              <a:rPr lang="en-GB" sz="1800" smtClean="0">
                <a:solidFill>
                  <a:srgbClr val="3399FF"/>
                </a:solidFill>
              </a:rPr>
              <a:t>Sustainable Development </a:t>
            </a:r>
          </a:p>
          <a:p>
            <a:pPr marL="0" lvl="1">
              <a:lnSpc>
                <a:spcPct val="90000"/>
              </a:lnSpc>
              <a:buClr>
                <a:schemeClr val="tx1"/>
              </a:buClr>
            </a:pPr>
            <a:endParaRPr lang="en-GB" sz="1800" smtClean="0">
              <a:solidFill>
                <a:srgbClr val="3399FF"/>
              </a:solidFill>
            </a:endParaRPr>
          </a:p>
          <a:p>
            <a:pPr marL="0" lvl="1">
              <a:lnSpc>
                <a:spcPct val="110000"/>
              </a:lnSpc>
              <a:buClr>
                <a:schemeClr val="tx1"/>
              </a:buClr>
            </a:pPr>
            <a:r>
              <a:rPr lang="en-GB" sz="1800" smtClean="0">
                <a:solidFill>
                  <a:srgbClr val="000000"/>
                </a:solidFill>
              </a:rPr>
              <a:t>development that meets the needs of the present without compromising the ability of future generations to meet their own needs</a:t>
            </a:r>
          </a:p>
          <a:p>
            <a:endParaRPr lang="en-US" smtClean="0"/>
          </a:p>
          <a:p>
            <a:endParaRPr lang="en-US" smtClean="0"/>
          </a:p>
        </p:txBody>
      </p:sp>
      <p:sp>
        <p:nvSpPr>
          <p:cNvPr id="41988" name="Slide Number Placeholder 3"/>
          <p:cNvSpPr>
            <a:spLocks noGrp="1"/>
          </p:cNvSpPr>
          <p:nvPr>
            <p:ph type="sldNum" sz="quarter" idx="5"/>
          </p:nvPr>
        </p:nvSpPr>
        <p:spPr/>
        <p:txBody>
          <a:bodyPr/>
          <a:lstStyle/>
          <a:p>
            <a:fld id="{045385C3-7D05-417E-AFF8-80E262F9924E}" type="slidenum">
              <a:rPr lang="en-GB"/>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endParaRPr lang="en-US" smtClean="0"/>
          </a:p>
        </p:txBody>
      </p:sp>
      <p:sp>
        <p:nvSpPr>
          <p:cNvPr id="47108" name="Slide Number Placeholder 3"/>
          <p:cNvSpPr>
            <a:spLocks noGrp="1"/>
          </p:cNvSpPr>
          <p:nvPr>
            <p:ph type="sldNum" sz="quarter" idx="5"/>
          </p:nvPr>
        </p:nvSpPr>
        <p:spPr/>
        <p:txBody>
          <a:bodyPr/>
          <a:lstStyle/>
          <a:p>
            <a:fld id="{3DCDBE34-00C4-4B7E-B46B-F943D051B8DD}" type="slidenum">
              <a:rPr lang="en-GB"/>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US" smtClean="0"/>
          </a:p>
        </p:txBody>
      </p:sp>
      <p:sp>
        <p:nvSpPr>
          <p:cNvPr id="47108" name="Slide Number Placeholder 3"/>
          <p:cNvSpPr>
            <a:spLocks noGrp="1"/>
          </p:cNvSpPr>
          <p:nvPr>
            <p:ph type="sldNum" sz="quarter" idx="5"/>
          </p:nvPr>
        </p:nvSpPr>
        <p:spPr/>
        <p:txBody>
          <a:bodyPr/>
          <a:lstStyle/>
          <a:p>
            <a:fld id="{6A5E6DE6-2027-4A47-A5DA-CDB5CDC21901}" type="slidenum">
              <a:rPr lang="en-GB"/>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US" smtClean="0"/>
          </a:p>
        </p:txBody>
      </p:sp>
      <p:sp>
        <p:nvSpPr>
          <p:cNvPr id="51204" name="Slide Number Placeholder 3"/>
          <p:cNvSpPr>
            <a:spLocks noGrp="1"/>
          </p:cNvSpPr>
          <p:nvPr>
            <p:ph type="sldNum" sz="quarter" idx="5"/>
          </p:nvPr>
        </p:nvSpPr>
        <p:spPr/>
        <p:txBody>
          <a:bodyPr/>
          <a:lstStyle/>
          <a:p>
            <a:fld id="{64E769D5-0A29-4E47-A9A7-F55C5A2026EE}" type="slidenum">
              <a:rPr lang="en-GB"/>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smtClean="0"/>
          </a:p>
        </p:txBody>
      </p:sp>
      <p:sp>
        <p:nvSpPr>
          <p:cNvPr id="52228" name="Slide Number Placeholder 3"/>
          <p:cNvSpPr>
            <a:spLocks noGrp="1"/>
          </p:cNvSpPr>
          <p:nvPr>
            <p:ph type="sldNum" sz="quarter" idx="5"/>
          </p:nvPr>
        </p:nvSpPr>
        <p:spPr/>
        <p:txBody>
          <a:bodyPr/>
          <a:lstStyle/>
          <a:p>
            <a:fld id="{13AC4714-A2D1-4028-8C6A-CE4AA8FC31BB}" type="slidenum">
              <a:rPr lang="en-GB"/>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US" smtClean="0"/>
          </a:p>
        </p:txBody>
      </p:sp>
      <p:sp>
        <p:nvSpPr>
          <p:cNvPr id="53252" name="Slide Number Placeholder 3"/>
          <p:cNvSpPr>
            <a:spLocks noGrp="1"/>
          </p:cNvSpPr>
          <p:nvPr>
            <p:ph type="sldNum" sz="quarter" idx="5"/>
          </p:nvPr>
        </p:nvSpPr>
        <p:spPr/>
        <p:txBody>
          <a:bodyPr/>
          <a:lstStyle/>
          <a:p>
            <a:fld id="{59F67C15-8FD5-4318-A412-51DEAD2CD254}" type="slidenum">
              <a:rPr lang="en-GB"/>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US" smtClean="0"/>
          </a:p>
        </p:txBody>
      </p:sp>
      <p:sp>
        <p:nvSpPr>
          <p:cNvPr id="54276" name="Slide Number Placeholder 3"/>
          <p:cNvSpPr>
            <a:spLocks noGrp="1"/>
          </p:cNvSpPr>
          <p:nvPr>
            <p:ph type="sldNum" sz="quarter" idx="5"/>
          </p:nvPr>
        </p:nvSpPr>
        <p:spPr/>
        <p:txBody>
          <a:bodyPr/>
          <a:lstStyle/>
          <a:p>
            <a:fld id="{F22E9121-252A-48B8-908A-1AF6AB935932}" type="slidenum">
              <a:rPr lang="en-GB"/>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ln/>
        </p:spPr>
        <p:txBody>
          <a:bodyPr/>
          <a:lstStyle/>
          <a:p>
            <a:pPr marL="0" lvl="1"/>
            <a:r>
              <a:rPr lang="en-GB" smtClean="0"/>
              <a:t>Programme response to the area’s strengths and weaknesses</a:t>
            </a:r>
          </a:p>
          <a:p>
            <a:endParaRPr lang="da-DK" smtClean="0"/>
          </a:p>
          <a:p>
            <a:r>
              <a:rPr lang="en-GB" smtClean="0"/>
              <a:t>Vision: </a:t>
            </a:r>
          </a:p>
          <a:p>
            <a:endParaRPr lang="en-GB" smtClean="0"/>
          </a:p>
          <a:p>
            <a:pPr>
              <a:buFont typeface="Wingdings" pitchFamily="2" charset="2"/>
              <a:buNone/>
            </a:pPr>
            <a:r>
              <a:rPr lang="en-GB" smtClean="0"/>
              <a:t>	</a:t>
            </a:r>
            <a:r>
              <a:rPr lang="en-GB" b="1" smtClean="0">
                <a:solidFill>
                  <a:srgbClr val="00A6EB"/>
                </a:solidFill>
              </a:rPr>
              <a:t>Regions working innovatively together to help communities to develop the potential of Europe’s Northern Periphery, and to achieve a sustainable and high quality future, and so make a distinctive contribution to a more dynamic EU. </a:t>
            </a:r>
          </a:p>
          <a:p>
            <a:r>
              <a:rPr lang="en-GB" smtClean="0"/>
              <a:t>Vision to be realised by implementing the strategic objectives for each priority</a:t>
            </a:r>
          </a:p>
          <a:p>
            <a:r>
              <a:rPr lang="en-GB" smtClean="0"/>
              <a:t>Takes into account </a:t>
            </a:r>
            <a:r>
              <a:rPr lang="en-GB" smtClean="0">
                <a:solidFill>
                  <a:srgbClr val="FF0000"/>
                </a:solidFill>
              </a:rPr>
              <a:t>Lisbon and Gothenburg Agendas </a:t>
            </a:r>
          </a:p>
          <a:p>
            <a:endParaRPr lang="en-GB" smtClean="0">
              <a:solidFill>
                <a:srgbClr val="FF0000"/>
              </a:solidFill>
            </a:endParaRPr>
          </a:p>
          <a:p>
            <a:pPr>
              <a:lnSpc>
                <a:spcPct val="110000"/>
              </a:lnSpc>
              <a:buClr>
                <a:schemeClr val="tx1"/>
              </a:buClr>
            </a:pPr>
            <a:r>
              <a:rPr lang="en-GB" sz="2000" b="1" smtClean="0">
                <a:solidFill>
                  <a:srgbClr val="3399FF"/>
                </a:solidFill>
              </a:rPr>
              <a:t>Lisbon Agenda</a:t>
            </a:r>
          </a:p>
          <a:p>
            <a:pPr>
              <a:lnSpc>
                <a:spcPct val="80000"/>
              </a:lnSpc>
              <a:buClr>
                <a:schemeClr val="tx1"/>
              </a:buClr>
            </a:pPr>
            <a:endParaRPr lang="en-GB" sz="2000" b="1" smtClean="0">
              <a:solidFill>
                <a:srgbClr val="3399FF"/>
              </a:solidFill>
            </a:endParaRPr>
          </a:p>
          <a:p>
            <a:pPr>
              <a:lnSpc>
                <a:spcPct val="110000"/>
              </a:lnSpc>
              <a:buClr>
                <a:schemeClr val="tx1"/>
              </a:buClr>
            </a:pPr>
            <a:r>
              <a:rPr lang="en-GB" sz="1800" smtClean="0"/>
              <a:t>Re-launched in Feb 2005 with aim of “delivering stronger, lasting growth and creating more and better jobs”</a:t>
            </a:r>
          </a:p>
          <a:p>
            <a:pPr>
              <a:lnSpc>
                <a:spcPct val="70000"/>
              </a:lnSpc>
              <a:buClr>
                <a:schemeClr val="tx1"/>
              </a:buClr>
            </a:pPr>
            <a:endParaRPr lang="en-GB" sz="1800" smtClean="0"/>
          </a:p>
          <a:p>
            <a:pPr>
              <a:lnSpc>
                <a:spcPct val="110000"/>
              </a:lnSpc>
              <a:buClr>
                <a:schemeClr val="tx1"/>
              </a:buClr>
            </a:pPr>
            <a:r>
              <a:rPr lang="en-GB" sz="1800" smtClean="0"/>
              <a:t>3 areas of action: </a:t>
            </a:r>
          </a:p>
          <a:p>
            <a:pPr>
              <a:lnSpc>
                <a:spcPct val="70000"/>
              </a:lnSpc>
              <a:buClr>
                <a:schemeClr val="tx1"/>
              </a:buClr>
            </a:pPr>
            <a:endParaRPr lang="en-GB" sz="1800" smtClean="0"/>
          </a:p>
          <a:p>
            <a:pPr marL="0" lvl="1">
              <a:lnSpc>
                <a:spcPct val="110000"/>
              </a:lnSpc>
              <a:buClr>
                <a:srgbClr val="3399FF"/>
              </a:buClr>
              <a:buFontTx/>
              <a:buAutoNum type="arabicPeriod"/>
            </a:pPr>
            <a:r>
              <a:rPr lang="en-GB" sz="1800" smtClean="0"/>
              <a:t>making Europe a more attractive place to invest and work</a:t>
            </a:r>
          </a:p>
          <a:p>
            <a:pPr marL="0" lvl="1">
              <a:lnSpc>
                <a:spcPct val="110000"/>
              </a:lnSpc>
              <a:buClr>
                <a:srgbClr val="3399FF"/>
              </a:buClr>
              <a:buFontTx/>
              <a:buAutoNum type="arabicPeriod"/>
            </a:pPr>
            <a:r>
              <a:rPr lang="en-GB" sz="1800" smtClean="0"/>
              <a:t>knowledge and innovation for growth</a:t>
            </a:r>
          </a:p>
          <a:p>
            <a:pPr marL="0" lvl="1">
              <a:lnSpc>
                <a:spcPct val="110000"/>
              </a:lnSpc>
              <a:buClr>
                <a:srgbClr val="3399FF"/>
              </a:buClr>
              <a:buFontTx/>
              <a:buAutoNum type="arabicPeriod"/>
            </a:pPr>
            <a:r>
              <a:rPr lang="en-GB" sz="1800" smtClean="0"/>
              <a:t>creating more and better jobs</a:t>
            </a:r>
          </a:p>
          <a:p>
            <a:endParaRPr lang="en-GB" smtClean="0">
              <a:solidFill>
                <a:srgbClr val="FF0000"/>
              </a:solidFill>
            </a:endParaRPr>
          </a:p>
          <a:p>
            <a:pPr>
              <a:lnSpc>
                <a:spcPct val="50000"/>
              </a:lnSpc>
              <a:buClr>
                <a:schemeClr val="tx1"/>
              </a:buClr>
            </a:pPr>
            <a:r>
              <a:rPr lang="en-GB" sz="2000" b="1" smtClean="0">
                <a:solidFill>
                  <a:srgbClr val="3399FF"/>
                </a:solidFill>
              </a:rPr>
              <a:t>Gothenburg Agenda</a:t>
            </a:r>
          </a:p>
          <a:p>
            <a:pPr>
              <a:lnSpc>
                <a:spcPct val="60000"/>
              </a:lnSpc>
              <a:buClr>
                <a:schemeClr val="tx1"/>
              </a:buClr>
            </a:pPr>
            <a:endParaRPr lang="en-GB" sz="2000" b="1" smtClean="0"/>
          </a:p>
          <a:p>
            <a:pPr>
              <a:lnSpc>
                <a:spcPct val="90000"/>
              </a:lnSpc>
              <a:buClr>
                <a:schemeClr val="tx1"/>
              </a:buClr>
            </a:pPr>
            <a:r>
              <a:rPr lang="en-GB" sz="1800" smtClean="0"/>
              <a:t>	Agenda recognises “that in the long term, economic growth, social cohesion and environmental protection must go hand in hand” </a:t>
            </a:r>
          </a:p>
          <a:p>
            <a:pPr>
              <a:lnSpc>
                <a:spcPct val="90000"/>
              </a:lnSpc>
              <a:buClr>
                <a:schemeClr val="tx1"/>
              </a:buClr>
            </a:pPr>
            <a:endParaRPr lang="en-GB" sz="1800" smtClean="0"/>
          </a:p>
          <a:p>
            <a:pPr algn="just">
              <a:lnSpc>
                <a:spcPct val="90000"/>
              </a:lnSpc>
              <a:buClr>
                <a:schemeClr val="tx1"/>
              </a:buClr>
            </a:pPr>
            <a:r>
              <a:rPr lang="en-GB" sz="1800" smtClean="0">
                <a:cs typeface="Arial" charset="0"/>
              </a:rPr>
              <a:t>	Renewed Gothenburg Agenda has 7 key issues that are thought to pose the biggest challenges to sustainable development in Europe:</a:t>
            </a:r>
            <a:endParaRPr lang="en-GB" sz="1800" smtClean="0">
              <a:latin typeface="Arial Unicode MS" pitchFamily="34" charset="-128"/>
              <a:ea typeface="Arial Unicode MS" pitchFamily="34" charset="-128"/>
              <a:cs typeface="Arial Unicode MS" pitchFamily="34" charset="-128"/>
            </a:endParaRPr>
          </a:p>
          <a:p>
            <a:pPr>
              <a:lnSpc>
                <a:spcPct val="90000"/>
              </a:lnSpc>
              <a:buClr>
                <a:schemeClr val="tx1"/>
              </a:buClr>
            </a:pPr>
            <a:endParaRPr lang="en-GB" sz="1800" smtClean="0"/>
          </a:p>
          <a:p>
            <a:pPr marL="0" lvl="1">
              <a:lnSpc>
                <a:spcPct val="90000"/>
              </a:lnSpc>
              <a:buClr>
                <a:srgbClr val="3399FF"/>
              </a:buClr>
              <a:buFontTx/>
              <a:buAutoNum type="arabicPeriod"/>
            </a:pPr>
            <a:r>
              <a:rPr lang="en-GB" sz="1800" smtClean="0"/>
              <a:t>Climate change and clean energy </a:t>
            </a:r>
          </a:p>
          <a:p>
            <a:pPr marL="0" lvl="1">
              <a:lnSpc>
                <a:spcPct val="90000"/>
              </a:lnSpc>
              <a:buClr>
                <a:srgbClr val="3399FF"/>
              </a:buClr>
              <a:buFontTx/>
              <a:buAutoNum type="arabicPeriod"/>
            </a:pPr>
            <a:r>
              <a:rPr lang="en-GB" sz="1800" smtClean="0"/>
              <a:t>Sustainable transport </a:t>
            </a:r>
          </a:p>
          <a:p>
            <a:pPr marL="0" lvl="1">
              <a:lnSpc>
                <a:spcPct val="90000"/>
              </a:lnSpc>
              <a:buClr>
                <a:srgbClr val="3399FF"/>
              </a:buClr>
              <a:buFontTx/>
              <a:buAutoNum type="arabicPeriod"/>
            </a:pPr>
            <a:r>
              <a:rPr lang="en-GB" sz="1800" smtClean="0"/>
              <a:t>Sustainable Consumption and Production </a:t>
            </a:r>
          </a:p>
          <a:p>
            <a:pPr marL="0" lvl="1">
              <a:lnSpc>
                <a:spcPct val="90000"/>
              </a:lnSpc>
              <a:buClr>
                <a:srgbClr val="3399FF"/>
              </a:buClr>
              <a:buFontTx/>
              <a:buAutoNum type="arabicPeriod"/>
            </a:pPr>
            <a:r>
              <a:rPr lang="en-GB" sz="1800" smtClean="0"/>
              <a:t>Public health threats </a:t>
            </a:r>
          </a:p>
          <a:p>
            <a:pPr marL="0" lvl="1">
              <a:lnSpc>
                <a:spcPct val="90000"/>
              </a:lnSpc>
              <a:buClr>
                <a:srgbClr val="3399FF"/>
              </a:buClr>
              <a:buFontTx/>
              <a:buAutoNum type="arabicPeriod"/>
            </a:pPr>
            <a:r>
              <a:rPr lang="en-GB" sz="1800" smtClean="0"/>
              <a:t>Better management of natural resources </a:t>
            </a:r>
          </a:p>
          <a:p>
            <a:pPr marL="0" lvl="1">
              <a:lnSpc>
                <a:spcPct val="90000"/>
              </a:lnSpc>
              <a:buClr>
                <a:srgbClr val="3399FF"/>
              </a:buClr>
              <a:buFontTx/>
              <a:buAutoNum type="arabicPeriod"/>
            </a:pPr>
            <a:r>
              <a:rPr lang="en-GB" sz="1800" smtClean="0"/>
              <a:t>Social inclusion, demography and migration</a:t>
            </a:r>
          </a:p>
          <a:p>
            <a:pPr marL="0" lvl="1">
              <a:lnSpc>
                <a:spcPct val="90000"/>
              </a:lnSpc>
              <a:buClr>
                <a:srgbClr val="3399FF"/>
              </a:buClr>
              <a:buFontTx/>
              <a:buAutoNum type="arabicPeriod"/>
            </a:pPr>
            <a:r>
              <a:rPr lang="en-GB" sz="1800" smtClean="0"/>
              <a:t>Fighting global poverty </a:t>
            </a:r>
          </a:p>
          <a:p>
            <a:endParaRPr lang="en-GB" smtClean="0"/>
          </a:p>
          <a:p>
            <a:r>
              <a:rPr lang="en-GB" b="1" smtClean="0"/>
              <a:t>Horizontal principles:</a:t>
            </a:r>
          </a:p>
          <a:p>
            <a:pPr marL="0" lvl="1"/>
            <a:r>
              <a:rPr lang="en-GB" smtClean="0"/>
              <a:t>Equal opportunities</a:t>
            </a:r>
          </a:p>
          <a:p>
            <a:pPr marL="0" lvl="1"/>
            <a:r>
              <a:rPr lang="en-GB" smtClean="0"/>
              <a:t>Sustainable development</a:t>
            </a:r>
          </a:p>
          <a:p>
            <a:endParaRPr lang="en-GB" sz="1800" smtClean="0">
              <a:solidFill>
                <a:srgbClr val="3399FF"/>
              </a:solidFill>
            </a:endParaRPr>
          </a:p>
          <a:p>
            <a:r>
              <a:rPr lang="en-GB" sz="1800" smtClean="0">
                <a:solidFill>
                  <a:srgbClr val="3399FF"/>
                </a:solidFill>
              </a:rPr>
              <a:t>Equal Opportunities </a:t>
            </a:r>
          </a:p>
          <a:p>
            <a:pPr marL="0" lvl="1">
              <a:buClr>
                <a:schemeClr val="tx1"/>
              </a:buClr>
            </a:pPr>
            <a:endParaRPr lang="en-GB" sz="1800" smtClean="0">
              <a:solidFill>
                <a:srgbClr val="3399FF"/>
              </a:solidFill>
            </a:endParaRPr>
          </a:p>
          <a:p>
            <a:pPr marL="0" lvl="1">
              <a:lnSpc>
                <a:spcPct val="110000"/>
              </a:lnSpc>
              <a:buClr>
                <a:schemeClr val="tx1"/>
              </a:buClr>
            </a:pPr>
            <a:r>
              <a:rPr lang="en-GB" sz="1800" smtClean="0">
                <a:solidFill>
                  <a:srgbClr val="000000"/>
                </a:solidFill>
              </a:rPr>
              <a:t>the prevention and elimination of discrimination between people on grounds of gender, marital status, cultural and social background, disabilities, age, sexual orientation, language or other personal attributes, such as religious beliefs or political opinions</a:t>
            </a:r>
          </a:p>
          <a:p>
            <a:pPr marL="0" lvl="1">
              <a:lnSpc>
                <a:spcPct val="90000"/>
              </a:lnSpc>
              <a:buClr>
                <a:schemeClr val="tx1"/>
              </a:buClr>
            </a:pPr>
            <a:endParaRPr lang="en-GB" sz="1800" smtClean="0">
              <a:solidFill>
                <a:srgbClr val="000000"/>
              </a:solidFill>
            </a:endParaRPr>
          </a:p>
          <a:p>
            <a:pPr marL="0" lvl="1">
              <a:lnSpc>
                <a:spcPct val="110000"/>
              </a:lnSpc>
              <a:buClr>
                <a:schemeClr val="tx1"/>
              </a:buClr>
            </a:pPr>
            <a:r>
              <a:rPr lang="en-GB" sz="1800" smtClean="0">
                <a:solidFill>
                  <a:srgbClr val="3399FF"/>
                </a:solidFill>
              </a:rPr>
              <a:t>Sustainable Development </a:t>
            </a:r>
          </a:p>
          <a:p>
            <a:pPr marL="0" lvl="1">
              <a:lnSpc>
                <a:spcPct val="90000"/>
              </a:lnSpc>
              <a:buClr>
                <a:schemeClr val="tx1"/>
              </a:buClr>
            </a:pPr>
            <a:endParaRPr lang="en-GB" sz="1800" smtClean="0">
              <a:solidFill>
                <a:srgbClr val="3399FF"/>
              </a:solidFill>
            </a:endParaRPr>
          </a:p>
          <a:p>
            <a:pPr marL="0" lvl="1">
              <a:lnSpc>
                <a:spcPct val="110000"/>
              </a:lnSpc>
              <a:buClr>
                <a:schemeClr val="tx1"/>
              </a:buClr>
            </a:pPr>
            <a:r>
              <a:rPr lang="en-GB" sz="1800" smtClean="0">
                <a:solidFill>
                  <a:srgbClr val="000000"/>
                </a:solidFill>
              </a:rPr>
              <a:t>development that meets the needs of the present without compromising the ability of future generations to meet their own needs</a:t>
            </a:r>
          </a:p>
          <a:p>
            <a:endParaRPr lang="en-US" smtClean="0"/>
          </a:p>
          <a:p>
            <a:endParaRPr lang="en-US" smtClean="0"/>
          </a:p>
        </p:txBody>
      </p:sp>
      <p:sp>
        <p:nvSpPr>
          <p:cNvPr id="38916" name="Slide Number Placeholder 3"/>
          <p:cNvSpPr>
            <a:spLocks noGrp="1"/>
          </p:cNvSpPr>
          <p:nvPr>
            <p:ph type="sldNum" sz="quarter" idx="5"/>
          </p:nvPr>
        </p:nvSpPr>
        <p:spPr/>
        <p:txBody>
          <a:bodyPr/>
          <a:lstStyle/>
          <a:p>
            <a:fld id="{9C4F2781-641D-4C2F-B403-57DF89757426}" type="slidenum">
              <a:rPr lang="en-GB"/>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US" smtClean="0"/>
          </a:p>
        </p:txBody>
      </p:sp>
      <p:sp>
        <p:nvSpPr>
          <p:cNvPr id="54276" name="Slide Number Placeholder 3"/>
          <p:cNvSpPr>
            <a:spLocks noGrp="1"/>
          </p:cNvSpPr>
          <p:nvPr>
            <p:ph type="sldNum" sz="quarter" idx="5"/>
          </p:nvPr>
        </p:nvSpPr>
        <p:spPr/>
        <p:txBody>
          <a:bodyPr/>
          <a:lstStyle/>
          <a:p>
            <a:fld id="{DAD674DF-79B0-462A-9631-F175A1790479}" type="slidenum">
              <a:rPr lang="en-GB"/>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endParaRPr lang="en-US" smtClean="0"/>
          </a:p>
        </p:txBody>
      </p:sp>
      <p:sp>
        <p:nvSpPr>
          <p:cNvPr id="55300" name="Slide Number Placeholder 3"/>
          <p:cNvSpPr>
            <a:spLocks noGrp="1"/>
          </p:cNvSpPr>
          <p:nvPr>
            <p:ph type="sldNum" sz="quarter" idx="5"/>
          </p:nvPr>
        </p:nvSpPr>
        <p:spPr/>
        <p:txBody>
          <a:bodyPr/>
          <a:lstStyle/>
          <a:p>
            <a:fld id="{D75994A5-7904-4B8B-B328-FF1DF6529F9A}" type="slidenum">
              <a:rPr lang="en-GB"/>
              <a:pPr/>
              <a:t>23</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r>
              <a:rPr lang="en-US" smtClean="0"/>
              <a:t>Preparatory Projects</a:t>
            </a:r>
          </a:p>
          <a:p>
            <a:r>
              <a:rPr lang="en-US" smtClean="0"/>
              <a:t>	</a:t>
            </a:r>
          </a:p>
          <a:p>
            <a:r>
              <a:rPr lang="en-US" smtClean="0"/>
              <a:t>Purpose → to generate high-quality main project applications, mobilise well-balanced partnerships and facilitate the development of joint project plans</a:t>
            </a:r>
          </a:p>
          <a:p>
            <a:r>
              <a:rPr lang="en-US" smtClean="0"/>
              <a:t>Min requirement to have 2 contributing partners from 2 countries, an idea that addresses the programme priorities and eligible public match funding in place</a:t>
            </a:r>
          </a:p>
          <a:p>
            <a:endParaRPr lang="en-US" smtClean="0"/>
          </a:p>
          <a:p>
            <a:r>
              <a:rPr lang="en-US" smtClean="0"/>
              <a:t>Main Projects </a:t>
            </a:r>
          </a:p>
          <a:p>
            <a:endParaRPr lang="en-US" smtClean="0"/>
          </a:p>
          <a:p>
            <a:r>
              <a:rPr lang="en-US" smtClean="0"/>
              <a:t>Purpose → to implement a project idea that focuses on addressing the objectives and priorities of the Programme.</a:t>
            </a:r>
          </a:p>
          <a:p>
            <a:r>
              <a:rPr lang="en-US" smtClean="0"/>
              <a:t>Min requirement to have 3 participating partners from 3 programme partner countries, one of which must be a member state, and to have eligible public match funding in place.</a:t>
            </a:r>
          </a:p>
        </p:txBody>
      </p:sp>
      <p:sp>
        <p:nvSpPr>
          <p:cNvPr id="56324" name="Slide Number Placeholder 3"/>
          <p:cNvSpPr>
            <a:spLocks noGrp="1"/>
          </p:cNvSpPr>
          <p:nvPr>
            <p:ph type="sldNum" sz="quarter" idx="5"/>
          </p:nvPr>
        </p:nvSpPr>
        <p:spPr/>
        <p:txBody>
          <a:bodyPr/>
          <a:lstStyle/>
          <a:p>
            <a:fld id="{32DAE500-7C6C-4CA0-A13A-D892467A7B1A}" type="slidenum">
              <a:rPr lang="en-GB"/>
              <a:pPr/>
              <a:t>24</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r>
              <a:rPr lang="en-US" smtClean="0"/>
              <a:t>Preparatory Projects</a:t>
            </a:r>
          </a:p>
          <a:p>
            <a:r>
              <a:rPr lang="en-US" smtClean="0"/>
              <a:t>	</a:t>
            </a:r>
          </a:p>
          <a:p>
            <a:r>
              <a:rPr lang="en-US" smtClean="0"/>
              <a:t>Purpose → to generate high-quality main project applications, mobilise well-balanced partnerships and facilitate the development of joint project plans</a:t>
            </a:r>
          </a:p>
          <a:p>
            <a:r>
              <a:rPr lang="en-US" smtClean="0"/>
              <a:t>Min requirement to have 2 contributing partners from 2 countries, an idea that addresses the programme priorities and eligible public match funding in place</a:t>
            </a:r>
          </a:p>
          <a:p>
            <a:endParaRPr lang="en-US" smtClean="0"/>
          </a:p>
          <a:p>
            <a:r>
              <a:rPr lang="en-US" smtClean="0"/>
              <a:t>Main Projects </a:t>
            </a:r>
          </a:p>
          <a:p>
            <a:endParaRPr lang="en-US" smtClean="0"/>
          </a:p>
          <a:p>
            <a:r>
              <a:rPr lang="en-US" smtClean="0"/>
              <a:t>Purpose → to implement a project idea that focuses on addressing the objectives and priorities of the Programme.</a:t>
            </a:r>
          </a:p>
          <a:p>
            <a:r>
              <a:rPr lang="en-US" smtClean="0"/>
              <a:t>Min requirement to have 3 participating partners from 3 programme partner countries, one of which must be a member state, and to have eligible public match funding in place.</a:t>
            </a:r>
          </a:p>
        </p:txBody>
      </p:sp>
      <p:sp>
        <p:nvSpPr>
          <p:cNvPr id="56324" name="Slide Number Placeholder 3"/>
          <p:cNvSpPr>
            <a:spLocks noGrp="1"/>
          </p:cNvSpPr>
          <p:nvPr>
            <p:ph type="sldNum" sz="quarter" idx="5"/>
          </p:nvPr>
        </p:nvSpPr>
        <p:spPr/>
        <p:txBody>
          <a:bodyPr/>
          <a:lstStyle/>
          <a:p>
            <a:fld id="{F81966BE-3D47-4CD4-9F14-0B7817CBCBEF}" type="slidenum">
              <a:rPr lang="en-GB"/>
              <a:pPr/>
              <a:t>25</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r>
              <a:rPr lang="en-US" smtClean="0"/>
              <a:t>Preparatory Projects</a:t>
            </a:r>
          </a:p>
          <a:p>
            <a:r>
              <a:rPr lang="en-US" smtClean="0"/>
              <a:t>	</a:t>
            </a:r>
          </a:p>
          <a:p>
            <a:r>
              <a:rPr lang="en-US" smtClean="0"/>
              <a:t>Purpose → to generate high-quality main project applications, mobilise well-balanced partnerships and facilitate the development of joint project plans</a:t>
            </a:r>
          </a:p>
          <a:p>
            <a:r>
              <a:rPr lang="en-US" smtClean="0"/>
              <a:t>Min requirement to have 2 contributing partners from 2 countries, an idea that addresses the programme priorities and eligible public match funding in place</a:t>
            </a:r>
          </a:p>
          <a:p>
            <a:endParaRPr lang="en-US" smtClean="0"/>
          </a:p>
          <a:p>
            <a:r>
              <a:rPr lang="en-US" smtClean="0"/>
              <a:t>Main Projects </a:t>
            </a:r>
          </a:p>
          <a:p>
            <a:endParaRPr lang="en-US" smtClean="0"/>
          </a:p>
          <a:p>
            <a:r>
              <a:rPr lang="en-US" smtClean="0"/>
              <a:t>Purpose → to implement a project idea that focuses on addressing the objectives and priorities of the Programme.</a:t>
            </a:r>
          </a:p>
          <a:p>
            <a:r>
              <a:rPr lang="en-US" smtClean="0"/>
              <a:t>Min requirement to have 3 participating partners from 3 programme partner countries, one of which must be a member state, and to have eligible public match funding in place.</a:t>
            </a:r>
          </a:p>
        </p:txBody>
      </p:sp>
      <p:sp>
        <p:nvSpPr>
          <p:cNvPr id="56324" name="Slide Number Placeholder 3"/>
          <p:cNvSpPr>
            <a:spLocks noGrp="1"/>
          </p:cNvSpPr>
          <p:nvPr>
            <p:ph type="sldNum" sz="quarter" idx="5"/>
          </p:nvPr>
        </p:nvSpPr>
        <p:spPr/>
        <p:txBody>
          <a:bodyPr/>
          <a:lstStyle/>
          <a:p>
            <a:fld id="{B4384C04-ED73-48D7-9FCC-CF2379ADCC3B}" type="slidenum">
              <a:rPr lang="en-GB"/>
              <a:pPr/>
              <a:t>26</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endParaRPr lang="en-US" smtClean="0"/>
          </a:p>
        </p:txBody>
      </p:sp>
      <p:sp>
        <p:nvSpPr>
          <p:cNvPr id="57348" name="Slide Number Placeholder 3"/>
          <p:cNvSpPr>
            <a:spLocks noGrp="1"/>
          </p:cNvSpPr>
          <p:nvPr>
            <p:ph type="sldNum" sz="quarter" idx="5"/>
          </p:nvPr>
        </p:nvSpPr>
        <p:spPr/>
        <p:txBody>
          <a:bodyPr/>
          <a:lstStyle/>
          <a:p>
            <a:fld id="{0D347380-E559-4547-915F-C481CCA5DEED}" type="slidenum">
              <a:rPr lang="en-GB"/>
              <a:pPr/>
              <a:t>27</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endParaRPr lang="en-US" smtClean="0"/>
          </a:p>
        </p:txBody>
      </p:sp>
      <p:sp>
        <p:nvSpPr>
          <p:cNvPr id="57348" name="Slide Number Placeholder 3"/>
          <p:cNvSpPr>
            <a:spLocks noGrp="1"/>
          </p:cNvSpPr>
          <p:nvPr>
            <p:ph type="sldNum" sz="quarter" idx="5"/>
          </p:nvPr>
        </p:nvSpPr>
        <p:spPr/>
        <p:txBody>
          <a:bodyPr/>
          <a:lstStyle/>
          <a:p>
            <a:fld id="{6F554D6E-24D8-4504-AA94-47107F1F9F4A}" type="slidenum">
              <a:rPr lang="en-GB"/>
              <a:pPr/>
              <a:t>30</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endParaRPr lang="en-US" smtClean="0"/>
          </a:p>
        </p:txBody>
      </p:sp>
      <p:sp>
        <p:nvSpPr>
          <p:cNvPr id="57348" name="Slide Number Placeholder 3"/>
          <p:cNvSpPr>
            <a:spLocks noGrp="1"/>
          </p:cNvSpPr>
          <p:nvPr>
            <p:ph type="sldNum" sz="quarter" idx="5"/>
          </p:nvPr>
        </p:nvSpPr>
        <p:spPr/>
        <p:txBody>
          <a:bodyPr/>
          <a:lstStyle/>
          <a:p>
            <a:fld id="{5AFEA8AF-AC6C-4097-BE8B-450DDDC14FFA}" type="slidenum">
              <a:rPr lang="en-GB"/>
              <a:pPr/>
              <a:t>31</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endParaRPr lang="en-US" smtClean="0"/>
          </a:p>
        </p:txBody>
      </p:sp>
      <p:sp>
        <p:nvSpPr>
          <p:cNvPr id="69636" name="Slide Number Placeholder 3"/>
          <p:cNvSpPr>
            <a:spLocks noGrp="1"/>
          </p:cNvSpPr>
          <p:nvPr>
            <p:ph type="sldNum" sz="quarter" idx="5"/>
          </p:nvPr>
        </p:nvSpPr>
        <p:spPr/>
        <p:txBody>
          <a:bodyPr/>
          <a:lstStyle/>
          <a:p>
            <a:fld id="{4A0C9F13-D579-4ED0-85F4-D1DD1059DD12}" type="slidenum">
              <a:rPr lang="en-GB"/>
              <a:pPr/>
              <a:t>34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ln/>
        </p:spPr>
        <p:txBody>
          <a:bodyPr/>
          <a:lstStyle/>
          <a:p>
            <a:pPr marL="0" lvl="1"/>
            <a:r>
              <a:rPr lang="en-GB" smtClean="0"/>
              <a:t>Programme response to the area’s strengths and weaknesses</a:t>
            </a:r>
          </a:p>
          <a:p>
            <a:endParaRPr lang="da-DK" smtClean="0"/>
          </a:p>
          <a:p>
            <a:r>
              <a:rPr lang="en-GB" smtClean="0"/>
              <a:t>Vision: </a:t>
            </a:r>
          </a:p>
          <a:p>
            <a:endParaRPr lang="en-GB" smtClean="0"/>
          </a:p>
          <a:p>
            <a:pPr>
              <a:buFont typeface="Wingdings" pitchFamily="2" charset="2"/>
              <a:buNone/>
            </a:pPr>
            <a:r>
              <a:rPr lang="en-GB" smtClean="0"/>
              <a:t>	</a:t>
            </a:r>
            <a:r>
              <a:rPr lang="en-GB" b="1" smtClean="0">
                <a:solidFill>
                  <a:srgbClr val="00A6EB"/>
                </a:solidFill>
              </a:rPr>
              <a:t>Regions working innovatively together to help communities to develop the potential of Europe’s Northern Periphery, and to achieve a sustainable and high quality future, and so make a distinctive contribution to a more dynamic EU. </a:t>
            </a:r>
          </a:p>
          <a:p>
            <a:r>
              <a:rPr lang="en-GB" smtClean="0"/>
              <a:t>Vision to be realised by implementing the strategic objectives for each priority</a:t>
            </a:r>
          </a:p>
          <a:p>
            <a:r>
              <a:rPr lang="en-GB" smtClean="0"/>
              <a:t>Takes into account </a:t>
            </a:r>
            <a:r>
              <a:rPr lang="en-GB" smtClean="0">
                <a:solidFill>
                  <a:srgbClr val="FF0000"/>
                </a:solidFill>
              </a:rPr>
              <a:t>Lisbon and Gothenburg Agendas </a:t>
            </a:r>
          </a:p>
          <a:p>
            <a:endParaRPr lang="en-GB" smtClean="0">
              <a:solidFill>
                <a:srgbClr val="FF0000"/>
              </a:solidFill>
            </a:endParaRPr>
          </a:p>
          <a:p>
            <a:pPr>
              <a:lnSpc>
                <a:spcPct val="110000"/>
              </a:lnSpc>
              <a:buClr>
                <a:schemeClr val="tx1"/>
              </a:buClr>
            </a:pPr>
            <a:r>
              <a:rPr lang="en-GB" sz="2000" b="1" smtClean="0">
                <a:solidFill>
                  <a:srgbClr val="3399FF"/>
                </a:solidFill>
              </a:rPr>
              <a:t>Lisbon Agenda</a:t>
            </a:r>
          </a:p>
          <a:p>
            <a:pPr>
              <a:lnSpc>
                <a:spcPct val="80000"/>
              </a:lnSpc>
              <a:buClr>
                <a:schemeClr val="tx1"/>
              </a:buClr>
            </a:pPr>
            <a:endParaRPr lang="en-GB" sz="2000" b="1" smtClean="0">
              <a:solidFill>
                <a:srgbClr val="3399FF"/>
              </a:solidFill>
            </a:endParaRPr>
          </a:p>
          <a:p>
            <a:pPr>
              <a:lnSpc>
                <a:spcPct val="110000"/>
              </a:lnSpc>
              <a:buClr>
                <a:schemeClr val="tx1"/>
              </a:buClr>
            </a:pPr>
            <a:r>
              <a:rPr lang="en-GB" sz="1800" smtClean="0"/>
              <a:t>Re-launched in Feb 2005 with aim of “delivering stronger, lasting growth and creating more and better jobs”</a:t>
            </a:r>
          </a:p>
          <a:p>
            <a:pPr>
              <a:lnSpc>
                <a:spcPct val="70000"/>
              </a:lnSpc>
              <a:buClr>
                <a:schemeClr val="tx1"/>
              </a:buClr>
            </a:pPr>
            <a:endParaRPr lang="en-GB" sz="1800" smtClean="0"/>
          </a:p>
          <a:p>
            <a:pPr>
              <a:lnSpc>
                <a:spcPct val="110000"/>
              </a:lnSpc>
              <a:buClr>
                <a:schemeClr val="tx1"/>
              </a:buClr>
            </a:pPr>
            <a:r>
              <a:rPr lang="en-GB" sz="1800" smtClean="0"/>
              <a:t>3 areas of action: </a:t>
            </a:r>
          </a:p>
          <a:p>
            <a:pPr>
              <a:lnSpc>
                <a:spcPct val="70000"/>
              </a:lnSpc>
              <a:buClr>
                <a:schemeClr val="tx1"/>
              </a:buClr>
            </a:pPr>
            <a:endParaRPr lang="en-GB" sz="1800" smtClean="0"/>
          </a:p>
          <a:p>
            <a:pPr marL="0" lvl="1">
              <a:lnSpc>
                <a:spcPct val="110000"/>
              </a:lnSpc>
              <a:buClr>
                <a:srgbClr val="3399FF"/>
              </a:buClr>
              <a:buFontTx/>
              <a:buAutoNum type="arabicPeriod"/>
            </a:pPr>
            <a:r>
              <a:rPr lang="en-GB" sz="1800" smtClean="0"/>
              <a:t>making Europe a more attractive place to invest and work</a:t>
            </a:r>
          </a:p>
          <a:p>
            <a:pPr marL="0" lvl="1">
              <a:lnSpc>
                <a:spcPct val="110000"/>
              </a:lnSpc>
              <a:buClr>
                <a:srgbClr val="3399FF"/>
              </a:buClr>
              <a:buFontTx/>
              <a:buAutoNum type="arabicPeriod"/>
            </a:pPr>
            <a:r>
              <a:rPr lang="en-GB" sz="1800" smtClean="0"/>
              <a:t>knowledge and innovation for growth</a:t>
            </a:r>
          </a:p>
          <a:p>
            <a:pPr marL="0" lvl="1">
              <a:lnSpc>
                <a:spcPct val="110000"/>
              </a:lnSpc>
              <a:buClr>
                <a:srgbClr val="3399FF"/>
              </a:buClr>
              <a:buFontTx/>
              <a:buAutoNum type="arabicPeriod"/>
            </a:pPr>
            <a:r>
              <a:rPr lang="en-GB" sz="1800" smtClean="0"/>
              <a:t>creating more and better jobs</a:t>
            </a:r>
          </a:p>
          <a:p>
            <a:endParaRPr lang="en-GB" smtClean="0">
              <a:solidFill>
                <a:srgbClr val="FF0000"/>
              </a:solidFill>
            </a:endParaRPr>
          </a:p>
          <a:p>
            <a:pPr>
              <a:lnSpc>
                <a:spcPct val="50000"/>
              </a:lnSpc>
              <a:buClr>
                <a:schemeClr val="tx1"/>
              </a:buClr>
            </a:pPr>
            <a:r>
              <a:rPr lang="en-GB" sz="2000" b="1" smtClean="0">
                <a:solidFill>
                  <a:srgbClr val="3399FF"/>
                </a:solidFill>
              </a:rPr>
              <a:t>Gothenburg Agenda</a:t>
            </a:r>
          </a:p>
          <a:p>
            <a:pPr>
              <a:lnSpc>
                <a:spcPct val="60000"/>
              </a:lnSpc>
              <a:buClr>
                <a:schemeClr val="tx1"/>
              </a:buClr>
            </a:pPr>
            <a:endParaRPr lang="en-GB" sz="2000" b="1" smtClean="0"/>
          </a:p>
          <a:p>
            <a:pPr>
              <a:lnSpc>
                <a:spcPct val="90000"/>
              </a:lnSpc>
              <a:buClr>
                <a:schemeClr val="tx1"/>
              </a:buClr>
            </a:pPr>
            <a:r>
              <a:rPr lang="en-GB" sz="1800" smtClean="0"/>
              <a:t>	Agenda recognises “that in the long term, economic growth, social cohesion and environmental protection must go hand in hand” </a:t>
            </a:r>
          </a:p>
          <a:p>
            <a:pPr>
              <a:lnSpc>
                <a:spcPct val="90000"/>
              </a:lnSpc>
              <a:buClr>
                <a:schemeClr val="tx1"/>
              </a:buClr>
            </a:pPr>
            <a:endParaRPr lang="en-GB" sz="1800" smtClean="0"/>
          </a:p>
          <a:p>
            <a:pPr algn="just">
              <a:lnSpc>
                <a:spcPct val="90000"/>
              </a:lnSpc>
              <a:buClr>
                <a:schemeClr val="tx1"/>
              </a:buClr>
            </a:pPr>
            <a:r>
              <a:rPr lang="en-GB" sz="1800" smtClean="0">
                <a:cs typeface="Arial" charset="0"/>
              </a:rPr>
              <a:t>	Renewed Gothenburg Agenda has 7 key issues that are thought to pose the biggest challenges to sustainable development in Europe:</a:t>
            </a:r>
            <a:endParaRPr lang="en-GB" sz="1800" smtClean="0">
              <a:latin typeface="Arial Unicode MS" pitchFamily="34" charset="-128"/>
              <a:ea typeface="Arial Unicode MS" pitchFamily="34" charset="-128"/>
              <a:cs typeface="Arial Unicode MS" pitchFamily="34" charset="-128"/>
            </a:endParaRPr>
          </a:p>
          <a:p>
            <a:pPr>
              <a:lnSpc>
                <a:spcPct val="90000"/>
              </a:lnSpc>
              <a:buClr>
                <a:schemeClr val="tx1"/>
              </a:buClr>
            </a:pPr>
            <a:endParaRPr lang="en-GB" sz="1800" smtClean="0"/>
          </a:p>
          <a:p>
            <a:pPr marL="0" lvl="1">
              <a:lnSpc>
                <a:spcPct val="90000"/>
              </a:lnSpc>
              <a:buClr>
                <a:srgbClr val="3399FF"/>
              </a:buClr>
              <a:buFontTx/>
              <a:buAutoNum type="arabicPeriod"/>
            </a:pPr>
            <a:r>
              <a:rPr lang="en-GB" sz="1800" smtClean="0"/>
              <a:t>Climate change and clean energy </a:t>
            </a:r>
          </a:p>
          <a:p>
            <a:pPr marL="0" lvl="1">
              <a:lnSpc>
                <a:spcPct val="90000"/>
              </a:lnSpc>
              <a:buClr>
                <a:srgbClr val="3399FF"/>
              </a:buClr>
              <a:buFontTx/>
              <a:buAutoNum type="arabicPeriod"/>
            </a:pPr>
            <a:r>
              <a:rPr lang="en-GB" sz="1800" smtClean="0"/>
              <a:t>Sustainable transport </a:t>
            </a:r>
          </a:p>
          <a:p>
            <a:pPr marL="0" lvl="1">
              <a:lnSpc>
                <a:spcPct val="90000"/>
              </a:lnSpc>
              <a:buClr>
                <a:srgbClr val="3399FF"/>
              </a:buClr>
              <a:buFontTx/>
              <a:buAutoNum type="arabicPeriod"/>
            </a:pPr>
            <a:r>
              <a:rPr lang="en-GB" sz="1800" smtClean="0"/>
              <a:t>Sustainable Consumption and Production </a:t>
            </a:r>
          </a:p>
          <a:p>
            <a:pPr marL="0" lvl="1">
              <a:lnSpc>
                <a:spcPct val="90000"/>
              </a:lnSpc>
              <a:buClr>
                <a:srgbClr val="3399FF"/>
              </a:buClr>
              <a:buFontTx/>
              <a:buAutoNum type="arabicPeriod"/>
            </a:pPr>
            <a:r>
              <a:rPr lang="en-GB" sz="1800" smtClean="0"/>
              <a:t>Public health threats </a:t>
            </a:r>
          </a:p>
          <a:p>
            <a:pPr marL="0" lvl="1">
              <a:lnSpc>
                <a:spcPct val="90000"/>
              </a:lnSpc>
              <a:buClr>
                <a:srgbClr val="3399FF"/>
              </a:buClr>
              <a:buFontTx/>
              <a:buAutoNum type="arabicPeriod"/>
            </a:pPr>
            <a:r>
              <a:rPr lang="en-GB" sz="1800" smtClean="0"/>
              <a:t>Better management of natural resources </a:t>
            </a:r>
          </a:p>
          <a:p>
            <a:pPr marL="0" lvl="1">
              <a:lnSpc>
                <a:spcPct val="90000"/>
              </a:lnSpc>
              <a:buClr>
                <a:srgbClr val="3399FF"/>
              </a:buClr>
              <a:buFontTx/>
              <a:buAutoNum type="arabicPeriod"/>
            </a:pPr>
            <a:r>
              <a:rPr lang="en-GB" sz="1800" smtClean="0"/>
              <a:t>Social inclusion, demography and migration</a:t>
            </a:r>
          </a:p>
          <a:p>
            <a:pPr marL="0" lvl="1">
              <a:lnSpc>
                <a:spcPct val="90000"/>
              </a:lnSpc>
              <a:buClr>
                <a:srgbClr val="3399FF"/>
              </a:buClr>
              <a:buFontTx/>
              <a:buAutoNum type="arabicPeriod"/>
            </a:pPr>
            <a:r>
              <a:rPr lang="en-GB" sz="1800" smtClean="0"/>
              <a:t>Fighting global poverty </a:t>
            </a:r>
          </a:p>
          <a:p>
            <a:endParaRPr lang="en-GB" smtClean="0"/>
          </a:p>
          <a:p>
            <a:r>
              <a:rPr lang="en-GB" b="1" smtClean="0"/>
              <a:t>Horizontal principles:</a:t>
            </a:r>
          </a:p>
          <a:p>
            <a:pPr marL="0" lvl="1"/>
            <a:r>
              <a:rPr lang="en-GB" smtClean="0"/>
              <a:t>Equal opportunities</a:t>
            </a:r>
          </a:p>
          <a:p>
            <a:pPr marL="0" lvl="1"/>
            <a:r>
              <a:rPr lang="en-GB" smtClean="0"/>
              <a:t>Sustainable development</a:t>
            </a:r>
          </a:p>
          <a:p>
            <a:endParaRPr lang="en-GB" sz="1800" smtClean="0">
              <a:solidFill>
                <a:srgbClr val="3399FF"/>
              </a:solidFill>
            </a:endParaRPr>
          </a:p>
          <a:p>
            <a:r>
              <a:rPr lang="en-GB" sz="1800" smtClean="0">
                <a:solidFill>
                  <a:srgbClr val="3399FF"/>
                </a:solidFill>
              </a:rPr>
              <a:t>Equal Opportunities </a:t>
            </a:r>
          </a:p>
          <a:p>
            <a:pPr marL="0" lvl="1">
              <a:buClr>
                <a:schemeClr val="tx1"/>
              </a:buClr>
            </a:pPr>
            <a:endParaRPr lang="en-GB" sz="1800" smtClean="0">
              <a:solidFill>
                <a:srgbClr val="3399FF"/>
              </a:solidFill>
            </a:endParaRPr>
          </a:p>
          <a:p>
            <a:pPr marL="0" lvl="1">
              <a:lnSpc>
                <a:spcPct val="110000"/>
              </a:lnSpc>
              <a:buClr>
                <a:schemeClr val="tx1"/>
              </a:buClr>
            </a:pPr>
            <a:r>
              <a:rPr lang="en-GB" sz="1800" smtClean="0">
                <a:solidFill>
                  <a:srgbClr val="000000"/>
                </a:solidFill>
              </a:rPr>
              <a:t>the prevention and elimination of discrimination between people on grounds of gender, marital status, cultural and social background, disabilities, age, sexual orientation, language or other personal attributes, such as religious beliefs or political opinions</a:t>
            </a:r>
          </a:p>
          <a:p>
            <a:pPr marL="0" lvl="1">
              <a:lnSpc>
                <a:spcPct val="90000"/>
              </a:lnSpc>
              <a:buClr>
                <a:schemeClr val="tx1"/>
              </a:buClr>
            </a:pPr>
            <a:endParaRPr lang="en-GB" sz="1800" smtClean="0">
              <a:solidFill>
                <a:srgbClr val="000000"/>
              </a:solidFill>
            </a:endParaRPr>
          </a:p>
          <a:p>
            <a:pPr marL="0" lvl="1">
              <a:lnSpc>
                <a:spcPct val="110000"/>
              </a:lnSpc>
              <a:buClr>
                <a:schemeClr val="tx1"/>
              </a:buClr>
            </a:pPr>
            <a:r>
              <a:rPr lang="en-GB" sz="1800" smtClean="0">
                <a:solidFill>
                  <a:srgbClr val="3399FF"/>
                </a:solidFill>
              </a:rPr>
              <a:t>Sustainable Development </a:t>
            </a:r>
          </a:p>
          <a:p>
            <a:pPr marL="0" lvl="1">
              <a:lnSpc>
                <a:spcPct val="90000"/>
              </a:lnSpc>
              <a:buClr>
                <a:schemeClr val="tx1"/>
              </a:buClr>
            </a:pPr>
            <a:endParaRPr lang="en-GB" sz="1800" smtClean="0">
              <a:solidFill>
                <a:srgbClr val="3399FF"/>
              </a:solidFill>
            </a:endParaRPr>
          </a:p>
          <a:p>
            <a:pPr marL="0" lvl="1">
              <a:lnSpc>
                <a:spcPct val="110000"/>
              </a:lnSpc>
              <a:buClr>
                <a:schemeClr val="tx1"/>
              </a:buClr>
            </a:pPr>
            <a:r>
              <a:rPr lang="en-GB" sz="1800" smtClean="0">
                <a:solidFill>
                  <a:srgbClr val="000000"/>
                </a:solidFill>
              </a:rPr>
              <a:t>development that meets the needs of the present without compromising the ability of future generations to meet their own needs</a:t>
            </a:r>
          </a:p>
          <a:p>
            <a:endParaRPr lang="en-US" smtClean="0"/>
          </a:p>
          <a:p>
            <a:endParaRPr lang="en-US" smtClean="0"/>
          </a:p>
        </p:txBody>
      </p:sp>
      <p:sp>
        <p:nvSpPr>
          <p:cNvPr id="39940" name="Slide Number Placeholder 3"/>
          <p:cNvSpPr>
            <a:spLocks noGrp="1"/>
          </p:cNvSpPr>
          <p:nvPr>
            <p:ph type="sldNum" sz="quarter" idx="5"/>
          </p:nvPr>
        </p:nvSpPr>
        <p:spPr/>
        <p:txBody>
          <a:bodyPr/>
          <a:lstStyle/>
          <a:p>
            <a:fld id="{F1ACD1F2-FE66-4CE8-8262-5F0FD42B182B}" type="slidenum">
              <a:rPr lang="en-GB"/>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ln/>
        </p:spPr>
        <p:txBody>
          <a:bodyPr/>
          <a:lstStyle/>
          <a:p>
            <a:pPr marL="0" lvl="1"/>
            <a:r>
              <a:rPr lang="en-GB" smtClean="0"/>
              <a:t>Programme response to the area’s strengths and weaknesses</a:t>
            </a:r>
          </a:p>
          <a:p>
            <a:endParaRPr lang="da-DK" smtClean="0"/>
          </a:p>
          <a:p>
            <a:r>
              <a:rPr lang="en-GB" smtClean="0"/>
              <a:t>Vision: </a:t>
            </a:r>
          </a:p>
          <a:p>
            <a:endParaRPr lang="en-GB" smtClean="0"/>
          </a:p>
          <a:p>
            <a:pPr>
              <a:buFont typeface="Wingdings" pitchFamily="2" charset="2"/>
              <a:buNone/>
            </a:pPr>
            <a:r>
              <a:rPr lang="en-GB" smtClean="0"/>
              <a:t>	</a:t>
            </a:r>
            <a:r>
              <a:rPr lang="en-GB" b="1" smtClean="0">
                <a:solidFill>
                  <a:srgbClr val="00A6EB"/>
                </a:solidFill>
              </a:rPr>
              <a:t>Regions working innovatively together to help communities to develop the potential of Europe’s Northern Periphery, and to achieve a sustainable and high quality future, and so make a distinctive contribution to a more dynamic EU. </a:t>
            </a:r>
          </a:p>
          <a:p>
            <a:r>
              <a:rPr lang="en-GB" smtClean="0"/>
              <a:t>Vision to be realised by implementing the strategic objectives for each priority</a:t>
            </a:r>
          </a:p>
          <a:p>
            <a:r>
              <a:rPr lang="en-GB" smtClean="0"/>
              <a:t>Takes into account </a:t>
            </a:r>
            <a:r>
              <a:rPr lang="en-GB" smtClean="0">
                <a:solidFill>
                  <a:srgbClr val="FF0000"/>
                </a:solidFill>
              </a:rPr>
              <a:t>Lisbon and Gothenburg Agendas </a:t>
            </a:r>
          </a:p>
          <a:p>
            <a:endParaRPr lang="en-GB" smtClean="0">
              <a:solidFill>
                <a:srgbClr val="FF0000"/>
              </a:solidFill>
            </a:endParaRPr>
          </a:p>
          <a:p>
            <a:pPr>
              <a:lnSpc>
                <a:spcPct val="110000"/>
              </a:lnSpc>
              <a:buClr>
                <a:schemeClr val="tx1"/>
              </a:buClr>
            </a:pPr>
            <a:r>
              <a:rPr lang="en-GB" sz="2000" b="1" smtClean="0">
                <a:solidFill>
                  <a:srgbClr val="3399FF"/>
                </a:solidFill>
              </a:rPr>
              <a:t>Lisbon Agenda</a:t>
            </a:r>
          </a:p>
          <a:p>
            <a:pPr>
              <a:lnSpc>
                <a:spcPct val="80000"/>
              </a:lnSpc>
              <a:buClr>
                <a:schemeClr val="tx1"/>
              </a:buClr>
            </a:pPr>
            <a:endParaRPr lang="en-GB" sz="2000" b="1" smtClean="0">
              <a:solidFill>
                <a:srgbClr val="3399FF"/>
              </a:solidFill>
            </a:endParaRPr>
          </a:p>
          <a:p>
            <a:pPr>
              <a:lnSpc>
                <a:spcPct val="110000"/>
              </a:lnSpc>
              <a:buClr>
                <a:schemeClr val="tx1"/>
              </a:buClr>
            </a:pPr>
            <a:r>
              <a:rPr lang="en-GB" sz="1800" smtClean="0"/>
              <a:t>Re-launched in Feb 2005 with aim of “delivering stronger, lasting growth and creating more and better jobs”</a:t>
            </a:r>
          </a:p>
          <a:p>
            <a:pPr>
              <a:lnSpc>
                <a:spcPct val="70000"/>
              </a:lnSpc>
              <a:buClr>
                <a:schemeClr val="tx1"/>
              </a:buClr>
            </a:pPr>
            <a:endParaRPr lang="en-GB" sz="1800" smtClean="0"/>
          </a:p>
          <a:p>
            <a:pPr>
              <a:lnSpc>
                <a:spcPct val="110000"/>
              </a:lnSpc>
              <a:buClr>
                <a:schemeClr val="tx1"/>
              </a:buClr>
            </a:pPr>
            <a:r>
              <a:rPr lang="en-GB" sz="1800" smtClean="0"/>
              <a:t>3 areas of action: </a:t>
            </a:r>
          </a:p>
          <a:p>
            <a:pPr>
              <a:lnSpc>
                <a:spcPct val="70000"/>
              </a:lnSpc>
              <a:buClr>
                <a:schemeClr val="tx1"/>
              </a:buClr>
            </a:pPr>
            <a:endParaRPr lang="en-GB" sz="1800" smtClean="0"/>
          </a:p>
          <a:p>
            <a:pPr marL="0" lvl="1">
              <a:lnSpc>
                <a:spcPct val="110000"/>
              </a:lnSpc>
              <a:buClr>
                <a:srgbClr val="3399FF"/>
              </a:buClr>
              <a:buFontTx/>
              <a:buAutoNum type="arabicPeriod"/>
            </a:pPr>
            <a:r>
              <a:rPr lang="en-GB" sz="1800" smtClean="0"/>
              <a:t>making Europe a more attractive place to invest and work</a:t>
            </a:r>
          </a:p>
          <a:p>
            <a:pPr marL="0" lvl="1">
              <a:lnSpc>
                <a:spcPct val="110000"/>
              </a:lnSpc>
              <a:buClr>
                <a:srgbClr val="3399FF"/>
              </a:buClr>
              <a:buFontTx/>
              <a:buAutoNum type="arabicPeriod"/>
            </a:pPr>
            <a:r>
              <a:rPr lang="en-GB" sz="1800" smtClean="0"/>
              <a:t>knowledge and innovation for growth</a:t>
            </a:r>
          </a:p>
          <a:p>
            <a:pPr marL="0" lvl="1">
              <a:lnSpc>
                <a:spcPct val="110000"/>
              </a:lnSpc>
              <a:buClr>
                <a:srgbClr val="3399FF"/>
              </a:buClr>
              <a:buFontTx/>
              <a:buAutoNum type="arabicPeriod"/>
            </a:pPr>
            <a:r>
              <a:rPr lang="en-GB" sz="1800" smtClean="0"/>
              <a:t>creating more and better jobs</a:t>
            </a:r>
          </a:p>
          <a:p>
            <a:endParaRPr lang="en-GB" smtClean="0">
              <a:solidFill>
                <a:srgbClr val="FF0000"/>
              </a:solidFill>
            </a:endParaRPr>
          </a:p>
          <a:p>
            <a:pPr>
              <a:lnSpc>
                <a:spcPct val="50000"/>
              </a:lnSpc>
              <a:buClr>
                <a:schemeClr val="tx1"/>
              </a:buClr>
            </a:pPr>
            <a:r>
              <a:rPr lang="en-GB" sz="2000" b="1" smtClean="0">
                <a:solidFill>
                  <a:srgbClr val="3399FF"/>
                </a:solidFill>
              </a:rPr>
              <a:t>Gothenburg Agenda</a:t>
            </a:r>
          </a:p>
          <a:p>
            <a:pPr>
              <a:lnSpc>
                <a:spcPct val="60000"/>
              </a:lnSpc>
              <a:buClr>
                <a:schemeClr val="tx1"/>
              </a:buClr>
            </a:pPr>
            <a:endParaRPr lang="en-GB" sz="2000" b="1" smtClean="0"/>
          </a:p>
          <a:p>
            <a:pPr>
              <a:lnSpc>
                <a:spcPct val="90000"/>
              </a:lnSpc>
              <a:buClr>
                <a:schemeClr val="tx1"/>
              </a:buClr>
            </a:pPr>
            <a:r>
              <a:rPr lang="en-GB" sz="1800" smtClean="0"/>
              <a:t>	Agenda recognises “that in the long term, economic growth, social cohesion and environmental protection must go hand in hand” </a:t>
            </a:r>
          </a:p>
          <a:p>
            <a:pPr>
              <a:lnSpc>
                <a:spcPct val="90000"/>
              </a:lnSpc>
              <a:buClr>
                <a:schemeClr val="tx1"/>
              </a:buClr>
            </a:pPr>
            <a:endParaRPr lang="en-GB" sz="1800" smtClean="0"/>
          </a:p>
          <a:p>
            <a:pPr algn="just">
              <a:lnSpc>
                <a:spcPct val="90000"/>
              </a:lnSpc>
              <a:buClr>
                <a:schemeClr val="tx1"/>
              </a:buClr>
            </a:pPr>
            <a:r>
              <a:rPr lang="en-GB" sz="1800" smtClean="0">
                <a:cs typeface="Arial" charset="0"/>
              </a:rPr>
              <a:t>	Renewed Gothenburg Agenda has 7 key issues that are thought to pose the biggest challenges to sustainable development in Europe:</a:t>
            </a:r>
            <a:endParaRPr lang="en-GB" sz="1800" smtClean="0">
              <a:latin typeface="Arial Unicode MS" pitchFamily="34" charset="-128"/>
              <a:ea typeface="Arial Unicode MS" pitchFamily="34" charset="-128"/>
              <a:cs typeface="Arial Unicode MS" pitchFamily="34" charset="-128"/>
            </a:endParaRPr>
          </a:p>
          <a:p>
            <a:pPr>
              <a:lnSpc>
                <a:spcPct val="90000"/>
              </a:lnSpc>
              <a:buClr>
                <a:schemeClr val="tx1"/>
              </a:buClr>
            </a:pPr>
            <a:endParaRPr lang="en-GB" sz="1800" smtClean="0"/>
          </a:p>
          <a:p>
            <a:pPr marL="0" lvl="1">
              <a:lnSpc>
                <a:spcPct val="90000"/>
              </a:lnSpc>
              <a:buClr>
                <a:srgbClr val="3399FF"/>
              </a:buClr>
              <a:buFontTx/>
              <a:buAutoNum type="arabicPeriod"/>
            </a:pPr>
            <a:r>
              <a:rPr lang="en-GB" sz="1800" smtClean="0"/>
              <a:t>Climate change and clean energy </a:t>
            </a:r>
          </a:p>
          <a:p>
            <a:pPr marL="0" lvl="1">
              <a:lnSpc>
                <a:spcPct val="90000"/>
              </a:lnSpc>
              <a:buClr>
                <a:srgbClr val="3399FF"/>
              </a:buClr>
              <a:buFontTx/>
              <a:buAutoNum type="arabicPeriod"/>
            </a:pPr>
            <a:r>
              <a:rPr lang="en-GB" sz="1800" smtClean="0"/>
              <a:t>Sustainable transport </a:t>
            </a:r>
          </a:p>
          <a:p>
            <a:pPr marL="0" lvl="1">
              <a:lnSpc>
                <a:spcPct val="90000"/>
              </a:lnSpc>
              <a:buClr>
                <a:srgbClr val="3399FF"/>
              </a:buClr>
              <a:buFontTx/>
              <a:buAutoNum type="arabicPeriod"/>
            </a:pPr>
            <a:r>
              <a:rPr lang="en-GB" sz="1800" smtClean="0"/>
              <a:t>Sustainable Consumption and Production </a:t>
            </a:r>
          </a:p>
          <a:p>
            <a:pPr marL="0" lvl="1">
              <a:lnSpc>
                <a:spcPct val="90000"/>
              </a:lnSpc>
              <a:buClr>
                <a:srgbClr val="3399FF"/>
              </a:buClr>
              <a:buFontTx/>
              <a:buAutoNum type="arabicPeriod"/>
            </a:pPr>
            <a:r>
              <a:rPr lang="en-GB" sz="1800" smtClean="0"/>
              <a:t>Public health threats </a:t>
            </a:r>
          </a:p>
          <a:p>
            <a:pPr marL="0" lvl="1">
              <a:lnSpc>
                <a:spcPct val="90000"/>
              </a:lnSpc>
              <a:buClr>
                <a:srgbClr val="3399FF"/>
              </a:buClr>
              <a:buFontTx/>
              <a:buAutoNum type="arabicPeriod"/>
            </a:pPr>
            <a:r>
              <a:rPr lang="en-GB" sz="1800" smtClean="0"/>
              <a:t>Better management of natural resources </a:t>
            </a:r>
          </a:p>
          <a:p>
            <a:pPr marL="0" lvl="1">
              <a:lnSpc>
                <a:spcPct val="90000"/>
              </a:lnSpc>
              <a:buClr>
                <a:srgbClr val="3399FF"/>
              </a:buClr>
              <a:buFontTx/>
              <a:buAutoNum type="arabicPeriod"/>
            </a:pPr>
            <a:r>
              <a:rPr lang="en-GB" sz="1800" smtClean="0"/>
              <a:t>Social inclusion, demography and migration</a:t>
            </a:r>
          </a:p>
          <a:p>
            <a:pPr marL="0" lvl="1">
              <a:lnSpc>
                <a:spcPct val="90000"/>
              </a:lnSpc>
              <a:buClr>
                <a:srgbClr val="3399FF"/>
              </a:buClr>
              <a:buFontTx/>
              <a:buAutoNum type="arabicPeriod"/>
            </a:pPr>
            <a:r>
              <a:rPr lang="en-GB" sz="1800" smtClean="0"/>
              <a:t>Fighting global poverty </a:t>
            </a:r>
          </a:p>
          <a:p>
            <a:endParaRPr lang="en-GB" smtClean="0"/>
          </a:p>
          <a:p>
            <a:r>
              <a:rPr lang="en-GB" b="1" smtClean="0"/>
              <a:t>Horizontal principles:</a:t>
            </a:r>
          </a:p>
          <a:p>
            <a:pPr marL="0" lvl="1"/>
            <a:r>
              <a:rPr lang="en-GB" smtClean="0"/>
              <a:t>Equal opportunities</a:t>
            </a:r>
          </a:p>
          <a:p>
            <a:pPr marL="0" lvl="1"/>
            <a:r>
              <a:rPr lang="en-GB" smtClean="0"/>
              <a:t>Sustainable development</a:t>
            </a:r>
          </a:p>
          <a:p>
            <a:endParaRPr lang="en-GB" sz="1800" smtClean="0">
              <a:solidFill>
                <a:srgbClr val="3399FF"/>
              </a:solidFill>
            </a:endParaRPr>
          </a:p>
          <a:p>
            <a:r>
              <a:rPr lang="en-GB" sz="1800" smtClean="0">
                <a:solidFill>
                  <a:srgbClr val="3399FF"/>
                </a:solidFill>
              </a:rPr>
              <a:t>Equal Opportunities </a:t>
            </a:r>
          </a:p>
          <a:p>
            <a:pPr marL="0" lvl="1">
              <a:buClr>
                <a:schemeClr val="tx1"/>
              </a:buClr>
            </a:pPr>
            <a:endParaRPr lang="en-GB" sz="1800" smtClean="0">
              <a:solidFill>
                <a:srgbClr val="3399FF"/>
              </a:solidFill>
            </a:endParaRPr>
          </a:p>
          <a:p>
            <a:pPr marL="0" lvl="1">
              <a:lnSpc>
                <a:spcPct val="110000"/>
              </a:lnSpc>
              <a:buClr>
                <a:schemeClr val="tx1"/>
              </a:buClr>
            </a:pPr>
            <a:r>
              <a:rPr lang="en-GB" sz="1800" smtClean="0">
                <a:solidFill>
                  <a:srgbClr val="000000"/>
                </a:solidFill>
              </a:rPr>
              <a:t>the prevention and elimination of discrimination between people on grounds of gender, marital status, cultural and social background, disabilities, age, sexual orientation, language or other personal attributes, such as religious beliefs or political opinions</a:t>
            </a:r>
          </a:p>
          <a:p>
            <a:pPr marL="0" lvl="1">
              <a:lnSpc>
                <a:spcPct val="90000"/>
              </a:lnSpc>
              <a:buClr>
                <a:schemeClr val="tx1"/>
              </a:buClr>
            </a:pPr>
            <a:endParaRPr lang="en-GB" sz="1800" smtClean="0">
              <a:solidFill>
                <a:srgbClr val="000000"/>
              </a:solidFill>
            </a:endParaRPr>
          </a:p>
          <a:p>
            <a:pPr marL="0" lvl="1">
              <a:lnSpc>
                <a:spcPct val="110000"/>
              </a:lnSpc>
              <a:buClr>
                <a:schemeClr val="tx1"/>
              </a:buClr>
            </a:pPr>
            <a:r>
              <a:rPr lang="en-GB" sz="1800" smtClean="0">
                <a:solidFill>
                  <a:srgbClr val="3399FF"/>
                </a:solidFill>
              </a:rPr>
              <a:t>Sustainable Development </a:t>
            </a:r>
          </a:p>
          <a:p>
            <a:pPr marL="0" lvl="1">
              <a:lnSpc>
                <a:spcPct val="90000"/>
              </a:lnSpc>
              <a:buClr>
                <a:schemeClr val="tx1"/>
              </a:buClr>
            </a:pPr>
            <a:endParaRPr lang="en-GB" sz="1800" smtClean="0">
              <a:solidFill>
                <a:srgbClr val="3399FF"/>
              </a:solidFill>
            </a:endParaRPr>
          </a:p>
          <a:p>
            <a:pPr marL="0" lvl="1">
              <a:lnSpc>
                <a:spcPct val="110000"/>
              </a:lnSpc>
              <a:buClr>
                <a:schemeClr val="tx1"/>
              </a:buClr>
            </a:pPr>
            <a:r>
              <a:rPr lang="en-GB" sz="1800" smtClean="0">
                <a:solidFill>
                  <a:srgbClr val="000000"/>
                </a:solidFill>
              </a:rPr>
              <a:t>development that meets the needs of the present without compromising the ability of future generations to meet their own needs</a:t>
            </a:r>
          </a:p>
          <a:p>
            <a:endParaRPr lang="en-US" smtClean="0"/>
          </a:p>
          <a:p>
            <a:endParaRPr lang="en-US" smtClean="0"/>
          </a:p>
        </p:txBody>
      </p:sp>
      <p:sp>
        <p:nvSpPr>
          <p:cNvPr id="41988" name="Slide Number Placeholder 3"/>
          <p:cNvSpPr>
            <a:spLocks noGrp="1"/>
          </p:cNvSpPr>
          <p:nvPr>
            <p:ph type="sldNum" sz="quarter" idx="5"/>
          </p:nvPr>
        </p:nvSpPr>
        <p:spPr/>
        <p:txBody>
          <a:bodyPr/>
          <a:lstStyle/>
          <a:p>
            <a:fld id="{9C0258C6-A7AA-42DF-A223-A7723BC1C9B1}" type="slidenum">
              <a:rPr lang="en-GB"/>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p:txBody>
          <a:bodyPr/>
          <a:lstStyle/>
          <a:p>
            <a:fld id="{FC68D05D-CB11-4CAF-B559-A268AFCC036E}" type="slidenum">
              <a:rPr lang="en-GB"/>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en-US" smtClean="0"/>
          </a:p>
        </p:txBody>
      </p:sp>
      <p:sp>
        <p:nvSpPr>
          <p:cNvPr id="50180" name="Slide Number Placeholder 3"/>
          <p:cNvSpPr>
            <a:spLocks noGrp="1"/>
          </p:cNvSpPr>
          <p:nvPr>
            <p:ph type="sldNum" sz="quarter" idx="5"/>
          </p:nvPr>
        </p:nvSpPr>
        <p:spPr/>
        <p:txBody>
          <a:bodyPr/>
          <a:lstStyle/>
          <a:p>
            <a:fld id="{76F1AC4A-5FB5-4A42-AFCE-E72535FC33B1}" type="slidenum">
              <a:rPr lang="en-GB"/>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smtClean="0"/>
          </a:p>
        </p:txBody>
      </p:sp>
      <p:sp>
        <p:nvSpPr>
          <p:cNvPr id="40964" name="Slide Number Placeholder 3"/>
          <p:cNvSpPr>
            <a:spLocks noGrp="1"/>
          </p:cNvSpPr>
          <p:nvPr>
            <p:ph type="sldNum" sz="quarter" idx="5"/>
          </p:nvPr>
        </p:nvSpPr>
        <p:spPr/>
        <p:txBody>
          <a:bodyPr/>
          <a:lstStyle/>
          <a:p>
            <a:fld id="{37551036-9D3E-4D7E-A3EC-92DF2FBC4BFE}" type="slidenum">
              <a:rPr lang="en-GB"/>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smtClean="0"/>
          </a:p>
        </p:txBody>
      </p:sp>
      <p:sp>
        <p:nvSpPr>
          <p:cNvPr id="43012" name="Slide Number Placeholder 3"/>
          <p:cNvSpPr>
            <a:spLocks noGrp="1"/>
          </p:cNvSpPr>
          <p:nvPr>
            <p:ph type="sldNum" sz="quarter" idx="5"/>
          </p:nvPr>
        </p:nvSpPr>
        <p:spPr/>
        <p:txBody>
          <a:bodyPr/>
          <a:lstStyle/>
          <a:p>
            <a:fld id="{E7268CA1-DACD-437F-9344-5735DB2AA537}" type="slidenum">
              <a:rPr lang="en-GB"/>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smtClean="0"/>
          </a:p>
        </p:txBody>
      </p:sp>
      <p:sp>
        <p:nvSpPr>
          <p:cNvPr id="44036" name="Slide Number Placeholder 3"/>
          <p:cNvSpPr>
            <a:spLocks noGrp="1"/>
          </p:cNvSpPr>
          <p:nvPr>
            <p:ph type="sldNum" sz="quarter" idx="5"/>
          </p:nvPr>
        </p:nvSpPr>
        <p:spPr/>
        <p:txBody>
          <a:bodyPr/>
          <a:lstStyle/>
          <a:p>
            <a:fld id="{DFD25E02-F78C-4160-A06B-C6C3C994C7A9}" type="slidenum">
              <a:rPr lang="en-GB"/>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45"/>
          <p:cNvPicPr>
            <a:picLocks noChangeAspect="1" noChangeArrowheads="1"/>
          </p:cNvPicPr>
          <p:nvPr userDrawn="1"/>
        </p:nvPicPr>
        <p:blipFill>
          <a:blip r:embed="rId3" cstate="print"/>
          <a:srcRect/>
          <a:stretch>
            <a:fillRect/>
          </a:stretch>
        </p:blipFill>
        <p:spPr bwMode="auto">
          <a:xfrm>
            <a:off x="533400" y="762000"/>
            <a:ext cx="3581400" cy="1619250"/>
          </a:xfrm>
          <a:prstGeom prst="rect">
            <a:avLst/>
          </a:prstGeom>
          <a:noFill/>
          <a:ln w="9525">
            <a:noFill/>
            <a:miter lim="800000"/>
            <a:headEnd/>
            <a:tailEnd/>
          </a:ln>
        </p:spPr>
      </p:pic>
      <p:graphicFrame>
        <p:nvGraphicFramePr>
          <p:cNvPr id="4" name="Object 46"/>
          <p:cNvGraphicFramePr>
            <a:graphicFrameLocks noChangeAspect="1"/>
          </p:cNvGraphicFramePr>
          <p:nvPr/>
        </p:nvGraphicFramePr>
        <p:xfrm>
          <a:off x="4191000" y="5435600"/>
          <a:ext cx="3505200" cy="1168400"/>
        </p:xfrm>
        <a:graphic>
          <a:graphicData uri="http://schemas.openxmlformats.org/presentationml/2006/ole">
            <p:oleObj spid="_x0000_s96258" name="Photo Editor Photo" r:id="rId4" imgW="2771429" imgH="923810" progId="">
              <p:embed/>
            </p:oleObj>
          </a:graphicData>
        </a:graphic>
      </p:graphicFrame>
      <p:sp>
        <p:nvSpPr>
          <p:cNvPr id="5123" name="Rectangle 3"/>
          <p:cNvSpPr>
            <a:spLocks noGrp="1" noChangeArrowheads="1"/>
          </p:cNvSpPr>
          <p:nvPr>
            <p:ph type="ctrTitle"/>
          </p:nvPr>
        </p:nvSpPr>
        <p:spPr>
          <a:xfrm>
            <a:off x="3779838" y="2852738"/>
            <a:ext cx="5189537" cy="504825"/>
          </a:xfrm>
        </p:spPr>
        <p:txBody>
          <a:bodyPr/>
          <a:lstStyle>
            <a:lvl1pPr>
              <a:defRPr sz="1100" b="1"/>
            </a:lvl1pPr>
          </a:lstStyle>
          <a:p>
            <a:r>
              <a:rPr lang="sv-SE" altLang="en-US"/>
              <a:t>CLICK HERE TO CHANGE HEADER</a:t>
            </a:r>
          </a:p>
        </p:txBody>
      </p:sp>
      <p:sp>
        <p:nvSpPr>
          <p:cNvPr id="5" name="Rectangle 6"/>
          <p:cNvSpPr>
            <a:spLocks noGrp="1" noChangeArrowheads="1"/>
          </p:cNvSpPr>
          <p:nvPr>
            <p:ph type="ftr" sz="quarter" idx="10"/>
          </p:nvPr>
        </p:nvSpPr>
        <p:spPr/>
        <p:txBody>
          <a:bodyPr/>
          <a:lstStyle>
            <a:lvl1pPr>
              <a:defRPr/>
            </a:lvl1pPr>
          </a:lstStyle>
          <a:p>
            <a:endParaRPr lang="sv-SE" altLang="en-US"/>
          </a:p>
        </p:txBody>
      </p:sp>
      <p:sp>
        <p:nvSpPr>
          <p:cNvPr id="6" name="Rectangle 7"/>
          <p:cNvSpPr>
            <a:spLocks noGrp="1" noChangeArrowheads="1"/>
          </p:cNvSpPr>
          <p:nvPr>
            <p:ph type="sldNum" sz="quarter" idx="11"/>
          </p:nvPr>
        </p:nvSpPr>
        <p:spPr/>
        <p:txBody>
          <a:bodyPr/>
          <a:lstStyle>
            <a:lvl1pPr>
              <a:defRPr/>
            </a:lvl1pPr>
          </a:lstStyle>
          <a:p>
            <a:fld id="{7D6F8120-F143-4045-B79E-F5F855843D04}" type="slidenum">
              <a:rPr lang="sv-SE" altLang="en-US"/>
              <a:pPr/>
              <a:t>‹#›</a:t>
            </a:fld>
            <a:endParaRPr lang="sv-SE" alt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endParaRPr lang="sv-SE" altLang="en-US"/>
          </a:p>
        </p:txBody>
      </p:sp>
      <p:sp>
        <p:nvSpPr>
          <p:cNvPr id="5" name="Rectangle 6"/>
          <p:cNvSpPr>
            <a:spLocks noGrp="1" noChangeArrowheads="1"/>
          </p:cNvSpPr>
          <p:nvPr>
            <p:ph type="ftr" sz="quarter" idx="11"/>
          </p:nvPr>
        </p:nvSpPr>
        <p:spPr>
          <a:ln/>
        </p:spPr>
        <p:txBody>
          <a:bodyPr/>
          <a:lstStyle>
            <a:lvl1pPr>
              <a:defRPr/>
            </a:lvl1pPr>
          </a:lstStyle>
          <a:p>
            <a:endParaRPr lang="sv-SE" altLang="en-US"/>
          </a:p>
        </p:txBody>
      </p:sp>
      <p:sp>
        <p:nvSpPr>
          <p:cNvPr id="6" name="Rectangle 7"/>
          <p:cNvSpPr>
            <a:spLocks noGrp="1" noChangeArrowheads="1"/>
          </p:cNvSpPr>
          <p:nvPr>
            <p:ph type="sldNum" sz="quarter" idx="12"/>
          </p:nvPr>
        </p:nvSpPr>
        <p:spPr>
          <a:ln/>
        </p:spPr>
        <p:txBody>
          <a:bodyPr/>
          <a:lstStyle>
            <a:lvl1pPr>
              <a:defRPr/>
            </a:lvl1pPr>
          </a:lstStyle>
          <a:p>
            <a:fld id="{2CAFB84E-07FC-4452-A21D-85ADB8971B38}" type="slidenum">
              <a:rPr lang="sv-SE" altLang="en-US"/>
              <a:pPr/>
              <a:t>‹#›</a:t>
            </a:fld>
            <a:endParaRPr lang="sv-SE" alt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endParaRPr lang="sv-SE" altLang="en-US"/>
          </a:p>
        </p:txBody>
      </p:sp>
      <p:sp>
        <p:nvSpPr>
          <p:cNvPr id="5" name="Rectangle 6"/>
          <p:cNvSpPr>
            <a:spLocks noGrp="1" noChangeArrowheads="1"/>
          </p:cNvSpPr>
          <p:nvPr>
            <p:ph type="ftr" sz="quarter" idx="11"/>
          </p:nvPr>
        </p:nvSpPr>
        <p:spPr>
          <a:ln/>
        </p:spPr>
        <p:txBody>
          <a:bodyPr/>
          <a:lstStyle>
            <a:lvl1pPr>
              <a:defRPr/>
            </a:lvl1pPr>
          </a:lstStyle>
          <a:p>
            <a:endParaRPr lang="sv-SE" altLang="en-US"/>
          </a:p>
        </p:txBody>
      </p:sp>
      <p:sp>
        <p:nvSpPr>
          <p:cNvPr id="6" name="Rectangle 7"/>
          <p:cNvSpPr>
            <a:spLocks noGrp="1" noChangeArrowheads="1"/>
          </p:cNvSpPr>
          <p:nvPr>
            <p:ph type="sldNum" sz="quarter" idx="12"/>
          </p:nvPr>
        </p:nvSpPr>
        <p:spPr>
          <a:ln/>
        </p:spPr>
        <p:txBody>
          <a:bodyPr/>
          <a:lstStyle>
            <a:lvl1pPr>
              <a:defRPr/>
            </a:lvl1pPr>
          </a:lstStyle>
          <a:p>
            <a:fld id="{1187EF73-93AE-4248-B199-297521C8B457}" type="slidenum">
              <a:rPr lang="sv-SE" altLang="en-US"/>
              <a:pPr/>
              <a:t>‹#›</a:t>
            </a:fld>
            <a:endParaRPr lang="sv-SE"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endParaRPr lang="sv-SE" altLang="en-US"/>
          </a:p>
        </p:txBody>
      </p:sp>
      <p:sp>
        <p:nvSpPr>
          <p:cNvPr id="5" name="Rectangle 6"/>
          <p:cNvSpPr>
            <a:spLocks noGrp="1" noChangeArrowheads="1"/>
          </p:cNvSpPr>
          <p:nvPr>
            <p:ph type="ftr" sz="quarter" idx="11"/>
          </p:nvPr>
        </p:nvSpPr>
        <p:spPr>
          <a:ln/>
        </p:spPr>
        <p:txBody>
          <a:bodyPr/>
          <a:lstStyle>
            <a:lvl1pPr>
              <a:defRPr/>
            </a:lvl1pPr>
          </a:lstStyle>
          <a:p>
            <a:endParaRPr lang="sv-SE" altLang="en-US"/>
          </a:p>
        </p:txBody>
      </p:sp>
      <p:sp>
        <p:nvSpPr>
          <p:cNvPr id="6" name="Rectangle 7"/>
          <p:cNvSpPr>
            <a:spLocks noGrp="1" noChangeArrowheads="1"/>
          </p:cNvSpPr>
          <p:nvPr>
            <p:ph type="sldNum" sz="quarter" idx="12"/>
          </p:nvPr>
        </p:nvSpPr>
        <p:spPr>
          <a:ln/>
        </p:spPr>
        <p:txBody>
          <a:bodyPr/>
          <a:lstStyle>
            <a:lvl1pPr>
              <a:defRPr/>
            </a:lvl1pPr>
          </a:lstStyle>
          <a:p>
            <a:fld id="{DEDE8EFD-7F8B-4C2F-B71C-7CFE6D155E12}" type="slidenum">
              <a:rPr lang="sv-SE" altLang="en-US"/>
              <a:pPr/>
              <a:t>‹#›</a:t>
            </a:fld>
            <a:endParaRPr lang="sv-SE" alt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endParaRPr lang="sv-SE" altLang="en-US"/>
          </a:p>
        </p:txBody>
      </p:sp>
      <p:sp>
        <p:nvSpPr>
          <p:cNvPr id="5" name="Rectangle 6"/>
          <p:cNvSpPr>
            <a:spLocks noGrp="1" noChangeArrowheads="1"/>
          </p:cNvSpPr>
          <p:nvPr>
            <p:ph type="ftr" sz="quarter" idx="11"/>
          </p:nvPr>
        </p:nvSpPr>
        <p:spPr>
          <a:ln/>
        </p:spPr>
        <p:txBody>
          <a:bodyPr/>
          <a:lstStyle>
            <a:lvl1pPr>
              <a:defRPr/>
            </a:lvl1pPr>
          </a:lstStyle>
          <a:p>
            <a:endParaRPr lang="sv-SE" altLang="en-US"/>
          </a:p>
        </p:txBody>
      </p:sp>
      <p:sp>
        <p:nvSpPr>
          <p:cNvPr id="6" name="Rectangle 7"/>
          <p:cNvSpPr>
            <a:spLocks noGrp="1" noChangeArrowheads="1"/>
          </p:cNvSpPr>
          <p:nvPr>
            <p:ph type="sldNum" sz="quarter" idx="12"/>
          </p:nvPr>
        </p:nvSpPr>
        <p:spPr>
          <a:ln/>
        </p:spPr>
        <p:txBody>
          <a:bodyPr/>
          <a:lstStyle>
            <a:lvl1pPr>
              <a:defRPr/>
            </a:lvl1pPr>
          </a:lstStyle>
          <a:p>
            <a:fld id="{9E813267-65E1-4F56-BDE5-F9013FB2F54C}" type="slidenum">
              <a:rPr lang="sv-SE" altLang="en-US"/>
              <a:pPr/>
              <a:t>‹#›</a:t>
            </a:fld>
            <a:endParaRPr lang="sv-SE" alt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endParaRPr lang="sv-SE" altLang="en-US"/>
          </a:p>
        </p:txBody>
      </p:sp>
      <p:sp>
        <p:nvSpPr>
          <p:cNvPr id="6" name="Rectangle 6"/>
          <p:cNvSpPr>
            <a:spLocks noGrp="1" noChangeArrowheads="1"/>
          </p:cNvSpPr>
          <p:nvPr>
            <p:ph type="ftr" sz="quarter" idx="11"/>
          </p:nvPr>
        </p:nvSpPr>
        <p:spPr>
          <a:ln/>
        </p:spPr>
        <p:txBody>
          <a:bodyPr/>
          <a:lstStyle>
            <a:lvl1pPr>
              <a:defRPr/>
            </a:lvl1pPr>
          </a:lstStyle>
          <a:p>
            <a:endParaRPr lang="sv-SE" altLang="en-US"/>
          </a:p>
        </p:txBody>
      </p:sp>
      <p:sp>
        <p:nvSpPr>
          <p:cNvPr id="7" name="Rectangle 7"/>
          <p:cNvSpPr>
            <a:spLocks noGrp="1" noChangeArrowheads="1"/>
          </p:cNvSpPr>
          <p:nvPr>
            <p:ph type="sldNum" sz="quarter" idx="12"/>
          </p:nvPr>
        </p:nvSpPr>
        <p:spPr>
          <a:ln/>
        </p:spPr>
        <p:txBody>
          <a:bodyPr/>
          <a:lstStyle>
            <a:lvl1pPr>
              <a:defRPr/>
            </a:lvl1pPr>
          </a:lstStyle>
          <a:p>
            <a:fld id="{C56D79E3-83FE-4F9F-A1BB-2B26B591DBD8}" type="slidenum">
              <a:rPr lang="sv-SE" altLang="en-US"/>
              <a:pPr/>
              <a:t>‹#›</a:t>
            </a:fld>
            <a:endParaRPr lang="sv-SE" alt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endParaRPr lang="sv-SE" altLang="en-US"/>
          </a:p>
        </p:txBody>
      </p:sp>
      <p:sp>
        <p:nvSpPr>
          <p:cNvPr id="8" name="Rectangle 6"/>
          <p:cNvSpPr>
            <a:spLocks noGrp="1" noChangeArrowheads="1"/>
          </p:cNvSpPr>
          <p:nvPr>
            <p:ph type="ftr" sz="quarter" idx="11"/>
          </p:nvPr>
        </p:nvSpPr>
        <p:spPr>
          <a:ln/>
        </p:spPr>
        <p:txBody>
          <a:bodyPr/>
          <a:lstStyle>
            <a:lvl1pPr>
              <a:defRPr/>
            </a:lvl1pPr>
          </a:lstStyle>
          <a:p>
            <a:endParaRPr lang="sv-SE" altLang="en-US"/>
          </a:p>
        </p:txBody>
      </p:sp>
      <p:sp>
        <p:nvSpPr>
          <p:cNvPr id="9" name="Rectangle 7"/>
          <p:cNvSpPr>
            <a:spLocks noGrp="1" noChangeArrowheads="1"/>
          </p:cNvSpPr>
          <p:nvPr>
            <p:ph type="sldNum" sz="quarter" idx="12"/>
          </p:nvPr>
        </p:nvSpPr>
        <p:spPr>
          <a:ln/>
        </p:spPr>
        <p:txBody>
          <a:bodyPr/>
          <a:lstStyle>
            <a:lvl1pPr>
              <a:defRPr/>
            </a:lvl1pPr>
          </a:lstStyle>
          <a:p>
            <a:fld id="{19BDF14D-5496-4D1A-A9E5-929A3AE812AF}" type="slidenum">
              <a:rPr lang="sv-SE" altLang="en-US"/>
              <a:pPr/>
              <a:t>‹#›</a:t>
            </a:fld>
            <a:endParaRPr lang="sv-SE" alt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endParaRPr lang="sv-SE" altLang="en-US"/>
          </a:p>
        </p:txBody>
      </p:sp>
      <p:sp>
        <p:nvSpPr>
          <p:cNvPr id="4" name="Rectangle 6"/>
          <p:cNvSpPr>
            <a:spLocks noGrp="1" noChangeArrowheads="1"/>
          </p:cNvSpPr>
          <p:nvPr>
            <p:ph type="ftr" sz="quarter" idx="11"/>
          </p:nvPr>
        </p:nvSpPr>
        <p:spPr>
          <a:ln/>
        </p:spPr>
        <p:txBody>
          <a:bodyPr/>
          <a:lstStyle>
            <a:lvl1pPr>
              <a:defRPr/>
            </a:lvl1pPr>
          </a:lstStyle>
          <a:p>
            <a:endParaRPr lang="sv-SE" altLang="en-US"/>
          </a:p>
        </p:txBody>
      </p:sp>
      <p:sp>
        <p:nvSpPr>
          <p:cNvPr id="5" name="Rectangle 7"/>
          <p:cNvSpPr>
            <a:spLocks noGrp="1" noChangeArrowheads="1"/>
          </p:cNvSpPr>
          <p:nvPr>
            <p:ph type="sldNum" sz="quarter" idx="12"/>
          </p:nvPr>
        </p:nvSpPr>
        <p:spPr>
          <a:ln/>
        </p:spPr>
        <p:txBody>
          <a:bodyPr/>
          <a:lstStyle>
            <a:lvl1pPr>
              <a:defRPr/>
            </a:lvl1pPr>
          </a:lstStyle>
          <a:p>
            <a:fld id="{3FA162D2-4C9D-4E10-8074-22876059D9DD}" type="slidenum">
              <a:rPr lang="sv-SE" altLang="en-US"/>
              <a:pPr/>
              <a:t>‹#›</a:t>
            </a:fld>
            <a:endParaRPr lang="sv-SE" alt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endParaRPr lang="sv-SE" altLang="en-US"/>
          </a:p>
        </p:txBody>
      </p:sp>
      <p:sp>
        <p:nvSpPr>
          <p:cNvPr id="3" name="Rectangle 6"/>
          <p:cNvSpPr>
            <a:spLocks noGrp="1" noChangeArrowheads="1"/>
          </p:cNvSpPr>
          <p:nvPr>
            <p:ph type="ftr" sz="quarter" idx="11"/>
          </p:nvPr>
        </p:nvSpPr>
        <p:spPr>
          <a:ln/>
        </p:spPr>
        <p:txBody>
          <a:bodyPr/>
          <a:lstStyle>
            <a:lvl1pPr>
              <a:defRPr/>
            </a:lvl1pPr>
          </a:lstStyle>
          <a:p>
            <a:endParaRPr lang="sv-SE" altLang="en-US"/>
          </a:p>
        </p:txBody>
      </p:sp>
      <p:sp>
        <p:nvSpPr>
          <p:cNvPr id="4" name="Rectangle 7"/>
          <p:cNvSpPr>
            <a:spLocks noGrp="1" noChangeArrowheads="1"/>
          </p:cNvSpPr>
          <p:nvPr>
            <p:ph type="sldNum" sz="quarter" idx="12"/>
          </p:nvPr>
        </p:nvSpPr>
        <p:spPr>
          <a:ln/>
        </p:spPr>
        <p:txBody>
          <a:bodyPr/>
          <a:lstStyle>
            <a:lvl1pPr>
              <a:defRPr/>
            </a:lvl1pPr>
          </a:lstStyle>
          <a:p>
            <a:fld id="{5F42E460-FAE7-42A7-888D-E97C02005BB1}" type="slidenum">
              <a:rPr lang="sv-SE" altLang="en-US"/>
              <a:pPr/>
              <a:t>‹#›</a:t>
            </a:fld>
            <a:endParaRPr lang="sv-SE" alt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endParaRPr lang="sv-SE" altLang="en-US"/>
          </a:p>
        </p:txBody>
      </p:sp>
      <p:sp>
        <p:nvSpPr>
          <p:cNvPr id="6" name="Rectangle 6"/>
          <p:cNvSpPr>
            <a:spLocks noGrp="1" noChangeArrowheads="1"/>
          </p:cNvSpPr>
          <p:nvPr>
            <p:ph type="ftr" sz="quarter" idx="11"/>
          </p:nvPr>
        </p:nvSpPr>
        <p:spPr>
          <a:ln/>
        </p:spPr>
        <p:txBody>
          <a:bodyPr/>
          <a:lstStyle>
            <a:lvl1pPr>
              <a:defRPr/>
            </a:lvl1pPr>
          </a:lstStyle>
          <a:p>
            <a:endParaRPr lang="sv-SE" altLang="en-US"/>
          </a:p>
        </p:txBody>
      </p:sp>
      <p:sp>
        <p:nvSpPr>
          <p:cNvPr id="7" name="Rectangle 7"/>
          <p:cNvSpPr>
            <a:spLocks noGrp="1" noChangeArrowheads="1"/>
          </p:cNvSpPr>
          <p:nvPr>
            <p:ph type="sldNum" sz="quarter" idx="12"/>
          </p:nvPr>
        </p:nvSpPr>
        <p:spPr>
          <a:ln/>
        </p:spPr>
        <p:txBody>
          <a:bodyPr/>
          <a:lstStyle>
            <a:lvl1pPr>
              <a:defRPr/>
            </a:lvl1pPr>
          </a:lstStyle>
          <a:p>
            <a:fld id="{DAE9730E-F616-4C74-8A22-147854ED5D9B}" type="slidenum">
              <a:rPr lang="sv-SE" altLang="en-US"/>
              <a:pPr/>
              <a:t>‹#›</a:t>
            </a:fld>
            <a:endParaRPr lang="sv-SE" alt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endParaRPr lang="sv-SE" altLang="en-US"/>
          </a:p>
        </p:txBody>
      </p:sp>
      <p:sp>
        <p:nvSpPr>
          <p:cNvPr id="6" name="Rectangle 6"/>
          <p:cNvSpPr>
            <a:spLocks noGrp="1" noChangeArrowheads="1"/>
          </p:cNvSpPr>
          <p:nvPr>
            <p:ph type="ftr" sz="quarter" idx="11"/>
          </p:nvPr>
        </p:nvSpPr>
        <p:spPr>
          <a:ln/>
        </p:spPr>
        <p:txBody>
          <a:bodyPr/>
          <a:lstStyle>
            <a:lvl1pPr>
              <a:defRPr/>
            </a:lvl1pPr>
          </a:lstStyle>
          <a:p>
            <a:endParaRPr lang="sv-SE" altLang="en-US"/>
          </a:p>
        </p:txBody>
      </p:sp>
      <p:sp>
        <p:nvSpPr>
          <p:cNvPr id="7" name="Rectangle 7"/>
          <p:cNvSpPr>
            <a:spLocks noGrp="1" noChangeArrowheads="1"/>
          </p:cNvSpPr>
          <p:nvPr>
            <p:ph type="sldNum" sz="quarter" idx="12"/>
          </p:nvPr>
        </p:nvSpPr>
        <p:spPr>
          <a:ln/>
        </p:spPr>
        <p:txBody>
          <a:bodyPr/>
          <a:lstStyle>
            <a:lvl1pPr>
              <a:defRPr/>
            </a:lvl1pPr>
          </a:lstStyle>
          <a:p>
            <a:fld id="{ED06E8EC-A447-47BF-B3A0-BDA19F749C29}" type="slidenum">
              <a:rPr lang="sv-SE" altLang="en-US"/>
              <a:pPr/>
              <a:t>‹#›</a:t>
            </a:fld>
            <a:endParaRPr lang="sv-SE" alt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18" Type="http://schemas.openxmlformats.org/officeDocument/2006/relationships/image" Target="../media/image5.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image" Target="../media/image6.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sv-SE" altLang="en-US" smtClean="0"/>
              <a:t>Klicka här för att ändra format</a:t>
            </a:r>
          </a:p>
        </p:txBody>
      </p:sp>
      <p:sp>
        <p:nvSpPr>
          <p:cNvPr id="1027"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altLang="en-US" smtClean="0"/>
              <a:t>Klicka här för att ändra format på bakgrundstexten</a:t>
            </a:r>
          </a:p>
          <a:p>
            <a:pPr lvl="1"/>
            <a:r>
              <a:rPr lang="sv-SE" altLang="en-US" smtClean="0"/>
              <a:t>Nivå två</a:t>
            </a:r>
          </a:p>
          <a:p>
            <a:pPr lvl="2"/>
            <a:r>
              <a:rPr lang="sv-SE" altLang="en-US" smtClean="0"/>
              <a:t>Nivå tre</a:t>
            </a:r>
          </a:p>
          <a:p>
            <a:pPr lvl="3"/>
            <a:r>
              <a:rPr lang="sv-SE" altLang="en-US" smtClean="0"/>
              <a:t>Nivå fyra</a:t>
            </a:r>
          </a:p>
          <a:p>
            <a:pPr lvl="4"/>
            <a:r>
              <a:rPr lang="sv-SE" altLang="en-US" smtClean="0"/>
              <a:t>Nivå fem</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sv-SE" altLang="en-US"/>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sv-SE" altLang="en-US"/>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123C09D8-A24F-4646-B817-699A65D983C8}" type="slidenum">
              <a:rPr lang="sv-SE" altLang="en-US"/>
              <a:pPr/>
              <a:t>‹#›</a:t>
            </a:fld>
            <a:endParaRPr lang="sv-SE" altLang="en-US"/>
          </a:p>
        </p:txBody>
      </p:sp>
      <p:graphicFrame>
        <p:nvGraphicFramePr>
          <p:cNvPr id="1031" name="Object 45"/>
          <p:cNvGraphicFramePr>
            <a:graphicFrameLocks noChangeAspect="1"/>
          </p:cNvGraphicFramePr>
          <p:nvPr/>
        </p:nvGraphicFramePr>
        <p:xfrm>
          <a:off x="7210425" y="0"/>
          <a:ext cx="1933575" cy="644525"/>
        </p:xfrm>
        <a:graphic>
          <a:graphicData uri="http://schemas.openxmlformats.org/presentationml/2006/ole">
            <p:oleObj spid="_x0000_s1031" name="Photo Editor Photo" r:id="rId14" imgW="2771429" imgH="923810" progId="">
              <p:embed/>
            </p:oleObj>
          </a:graphicData>
        </a:graphic>
      </p:graphicFrame>
      <p:pic>
        <p:nvPicPr>
          <p:cNvPr id="1032" name="Picture 46" descr="blå"/>
          <p:cNvPicPr>
            <a:picLocks noChangeAspect="1" noChangeArrowheads="1"/>
          </p:cNvPicPr>
          <p:nvPr userDrawn="1"/>
        </p:nvPicPr>
        <p:blipFill>
          <a:blip r:embed="rId15" cstate="print"/>
          <a:srcRect l="12100" t="28537" r="14285" b="63818"/>
          <a:stretch>
            <a:fillRect/>
          </a:stretch>
        </p:blipFill>
        <p:spPr bwMode="auto">
          <a:xfrm>
            <a:off x="1812925" y="0"/>
            <a:ext cx="7331075" cy="1004888"/>
          </a:xfrm>
          <a:prstGeom prst="rect">
            <a:avLst/>
          </a:prstGeom>
          <a:noFill/>
          <a:ln w="9525">
            <a:noFill/>
            <a:miter lim="800000"/>
            <a:headEnd/>
            <a:tailEnd/>
          </a:ln>
        </p:spPr>
      </p:pic>
      <p:pic>
        <p:nvPicPr>
          <p:cNvPr id="1033" name="Picture 47" descr="NPP_stroke_white"/>
          <p:cNvPicPr>
            <a:picLocks noChangeAspect="1" noChangeArrowheads="1"/>
          </p:cNvPicPr>
          <p:nvPr userDrawn="1"/>
        </p:nvPicPr>
        <p:blipFill>
          <a:blip r:embed="rId16" cstate="print"/>
          <a:srcRect r="28696"/>
          <a:stretch>
            <a:fillRect/>
          </a:stretch>
        </p:blipFill>
        <p:spPr bwMode="auto">
          <a:xfrm>
            <a:off x="4924425" y="152400"/>
            <a:ext cx="4219575" cy="760413"/>
          </a:xfrm>
          <a:prstGeom prst="rect">
            <a:avLst/>
          </a:prstGeom>
          <a:noFill/>
          <a:ln w="9525">
            <a:noFill/>
            <a:miter lim="800000"/>
            <a:headEnd/>
            <a:tailEnd/>
          </a:ln>
        </p:spPr>
      </p:pic>
      <p:grpSp>
        <p:nvGrpSpPr>
          <p:cNvPr id="1034" name="Group 48"/>
          <p:cNvGrpSpPr>
            <a:grpSpLocks/>
          </p:cNvGrpSpPr>
          <p:nvPr userDrawn="1"/>
        </p:nvGrpSpPr>
        <p:grpSpPr bwMode="auto">
          <a:xfrm>
            <a:off x="190500" y="153988"/>
            <a:ext cx="2447925" cy="738187"/>
            <a:chOff x="186" y="144"/>
            <a:chExt cx="1584" cy="478"/>
          </a:xfrm>
        </p:grpSpPr>
        <p:pic>
          <p:nvPicPr>
            <p:cNvPr id="1036" name="Picture 49" descr="NPP_cyan"/>
            <p:cNvPicPr>
              <a:picLocks noChangeAspect="1" noChangeArrowheads="1"/>
            </p:cNvPicPr>
            <p:nvPr/>
          </p:nvPicPr>
          <p:blipFill>
            <a:blip r:embed="rId17" cstate="print">
              <a:clrChange>
                <a:clrFrom>
                  <a:srgbClr val="FFFFFF"/>
                </a:clrFrom>
                <a:clrTo>
                  <a:srgbClr val="FFFFFF">
                    <a:alpha val="0"/>
                  </a:srgbClr>
                </a:clrTo>
              </a:clrChange>
            </a:blip>
            <a:srcRect/>
            <a:stretch>
              <a:fillRect/>
            </a:stretch>
          </p:blipFill>
          <p:spPr bwMode="auto">
            <a:xfrm>
              <a:off x="186" y="144"/>
              <a:ext cx="1056" cy="478"/>
            </a:xfrm>
            <a:prstGeom prst="rect">
              <a:avLst/>
            </a:prstGeom>
            <a:noFill/>
            <a:ln w="9525">
              <a:noFill/>
              <a:miter lim="800000"/>
              <a:headEnd/>
              <a:tailEnd/>
            </a:ln>
          </p:spPr>
        </p:pic>
        <p:pic>
          <p:nvPicPr>
            <p:cNvPr id="1037" name="Picture 50" descr="flag_blueyellow"/>
            <p:cNvPicPr>
              <a:picLocks noChangeAspect="1" noChangeArrowheads="1"/>
            </p:cNvPicPr>
            <p:nvPr/>
          </p:nvPicPr>
          <p:blipFill>
            <a:blip r:embed="rId18" cstate="print"/>
            <a:srcRect/>
            <a:stretch>
              <a:fillRect/>
            </a:stretch>
          </p:blipFill>
          <p:spPr bwMode="auto">
            <a:xfrm>
              <a:off x="1444" y="287"/>
              <a:ext cx="326" cy="221"/>
            </a:xfrm>
            <a:prstGeom prst="rect">
              <a:avLst/>
            </a:prstGeom>
            <a:noFill/>
            <a:ln w="9525">
              <a:noFill/>
              <a:miter lim="800000"/>
              <a:headEnd/>
              <a:tailEnd/>
            </a:ln>
          </p:spPr>
        </p:pic>
      </p:grpSp>
      <p:pic>
        <p:nvPicPr>
          <p:cNvPr id="1035" name="Picture 51" descr="blå"/>
          <p:cNvPicPr>
            <a:picLocks noChangeAspect="1" noChangeArrowheads="1"/>
          </p:cNvPicPr>
          <p:nvPr userDrawn="1"/>
        </p:nvPicPr>
        <p:blipFill>
          <a:blip r:embed="rId19" cstate="print"/>
          <a:srcRect l="23436" t="32570" r="12131" b="63843"/>
          <a:stretch>
            <a:fillRect/>
          </a:stretch>
        </p:blipFill>
        <p:spPr bwMode="auto">
          <a:xfrm>
            <a:off x="0" y="6386513"/>
            <a:ext cx="6416675" cy="4714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44"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Unicode MS" pitchFamily="34" charset="-128"/>
        </a:defRPr>
      </a:lvl2pPr>
      <a:lvl3pPr algn="l" rtl="0" eaLnBrk="0" fontAlgn="base" hangingPunct="0">
        <a:spcBef>
          <a:spcPct val="0"/>
        </a:spcBef>
        <a:spcAft>
          <a:spcPct val="0"/>
        </a:spcAft>
        <a:defRPr sz="2000">
          <a:solidFill>
            <a:schemeClr val="tx1"/>
          </a:solidFill>
          <a:latin typeface="Arial Unicode MS" pitchFamily="34" charset="-128"/>
        </a:defRPr>
      </a:lvl3pPr>
      <a:lvl4pPr algn="l" rtl="0" eaLnBrk="0" fontAlgn="base" hangingPunct="0">
        <a:spcBef>
          <a:spcPct val="0"/>
        </a:spcBef>
        <a:spcAft>
          <a:spcPct val="0"/>
        </a:spcAft>
        <a:defRPr sz="2000">
          <a:solidFill>
            <a:schemeClr val="tx1"/>
          </a:solidFill>
          <a:latin typeface="Arial Unicode MS" pitchFamily="34" charset="-128"/>
        </a:defRPr>
      </a:lvl4pPr>
      <a:lvl5pPr algn="l" rtl="0" eaLnBrk="0" fontAlgn="base" hangingPunct="0">
        <a:spcBef>
          <a:spcPct val="0"/>
        </a:spcBef>
        <a:spcAft>
          <a:spcPct val="0"/>
        </a:spcAft>
        <a:defRPr sz="2000">
          <a:solidFill>
            <a:schemeClr val="tx1"/>
          </a:solidFill>
          <a:latin typeface="Arial Unicode MS" pitchFamily="34" charset="-128"/>
        </a:defRPr>
      </a:lvl5pPr>
      <a:lvl6pPr marL="457200" algn="l" rtl="0" fontAlgn="base">
        <a:spcBef>
          <a:spcPct val="0"/>
        </a:spcBef>
        <a:spcAft>
          <a:spcPct val="0"/>
        </a:spcAft>
        <a:defRPr sz="2000">
          <a:solidFill>
            <a:schemeClr val="tx1"/>
          </a:solidFill>
          <a:latin typeface="Arial Unicode MS" pitchFamily="34" charset="-128"/>
        </a:defRPr>
      </a:lvl6pPr>
      <a:lvl7pPr marL="914400" algn="l" rtl="0" fontAlgn="base">
        <a:spcBef>
          <a:spcPct val="0"/>
        </a:spcBef>
        <a:spcAft>
          <a:spcPct val="0"/>
        </a:spcAft>
        <a:defRPr sz="2000">
          <a:solidFill>
            <a:schemeClr val="tx1"/>
          </a:solidFill>
          <a:latin typeface="Arial Unicode MS" pitchFamily="34" charset="-128"/>
        </a:defRPr>
      </a:lvl7pPr>
      <a:lvl8pPr marL="1371600" algn="l" rtl="0" fontAlgn="base">
        <a:spcBef>
          <a:spcPct val="0"/>
        </a:spcBef>
        <a:spcAft>
          <a:spcPct val="0"/>
        </a:spcAft>
        <a:defRPr sz="2000">
          <a:solidFill>
            <a:schemeClr val="tx1"/>
          </a:solidFill>
          <a:latin typeface="Arial Unicode MS" pitchFamily="34" charset="-128"/>
        </a:defRPr>
      </a:lvl8pPr>
      <a:lvl9pPr marL="1828800" algn="l" rtl="0" fontAlgn="base">
        <a:spcBef>
          <a:spcPct val="0"/>
        </a:spcBef>
        <a:spcAft>
          <a:spcPct val="0"/>
        </a:spcAft>
        <a:defRPr sz="2000">
          <a:solidFill>
            <a:schemeClr val="tx1"/>
          </a:solidFill>
          <a:latin typeface="Arial Unicode MS" pitchFamily="34" charset="-128"/>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16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1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16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16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16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16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16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16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5.emf"/></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18.emf"/><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19.emf"/><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20.emf"/><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openxmlformats.org/officeDocument/2006/relationships/image" Target="../media/image21.emf"/><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Grp="1" noChangeArrowheads="1"/>
          </p:cNvSpPr>
          <p:nvPr>
            <p:ph type="ctrTitle"/>
          </p:nvPr>
        </p:nvSpPr>
        <p:spPr>
          <a:xfrm>
            <a:off x="2333625" y="3143250"/>
            <a:ext cx="6238875" cy="2500313"/>
          </a:xfrm>
        </p:spPr>
        <p:txBody>
          <a:bodyPr anchor="ctr"/>
          <a:lstStyle/>
          <a:p>
            <a:pPr algn="ctr" eaLnBrk="1" hangingPunct="1"/>
            <a:r>
              <a:rPr lang="en-GB" sz="2000" b="0" dirty="0" smtClean="0"/>
              <a:t/>
            </a:r>
            <a:br>
              <a:rPr lang="en-GB" sz="2000" b="0" dirty="0" smtClean="0"/>
            </a:br>
            <a:r>
              <a:rPr lang="en-GB" sz="2800" b="0" dirty="0" smtClean="0"/>
              <a:t>Financial Reporting Procedure</a:t>
            </a:r>
            <a:br>
              <a:rPr lang="en-GB" sz="2800" b="0" dirty="0" smtClean="0"/>
            </a:br>
            <a:r>
              <a:rPr lang="en-GB" sz="1600" b="0" dirty="0" smtClean="0"/>
              <a:t/>
            </a:r>
            <a:br>
              <a:rPr lang="en-GB" sz="1600" b="0" dirty="0" smtClean="0"/>
            </a:br>
            <a:r>
              <a:rPr lang="en-GB" sz="1600" b="0" dirty="0" smtClean="0"/>
              <a:t/>
            </a:r>
            <a:br>
              <a:rPr lang="en-GB" sz="1600" b="0" dirty="0" smtClean="0"/>
            </a:br>
            <a:endParaRPr lang="en-GB" sz="2400" dirty="0" smtClean="0"/>
          </a:p>
        </p:txBody>
      </p:sp>
      <p:pic>
        <p:nvPicPr>
          <p:cNvPr id="3075" name="Picture 7" descr="NPP_logo_statement.png"/>
          <p:cNvPicPr>
            <a:picLocks noChangeAspect="1"/>
          </p:cNvPicPr>
          <p:nvPr/>
        </p:nvPicPr>
        <p:blipFill>
          <a:blip r:embed="rId3" cstate="print"/>
          <a:srcRect/>
          <a:stretch>
            <a:fillRect/>
          </a:stretch>
        </p:blipFill>
        <p:spPr bwMode="auto">
          <a:xfrm>
            <a:off x="500063" y="714375"/>
            <a:ext cx="6345237" cy="1752600"/>
          </a:xfrm>
          <a:prstGeom prst="rect">
            <a:avLst/>
          </a:prstGeom>
          <a:solidFill>
            <a:schemeClr val="bg1"/>
          </a:solidFill>
          <a:ln w="9525">
            <a:noFill/>
            <a:miter lim="800000"/>
            <a:headEnd/>
            <a:tailEnd/>
          </a:ln>
        </p:spPr>
      </p:pic>
      <p:pic>
        <p:nvPicPr>
          <p:cNvPr id="3076" name="Picture 8" descr="EU_flag_text.jpg"/>
          <p:cNvPicPr>
            <a:picLocks noChangeAspect="1"/>
          </p:cNvPicPr>
          <p:nvPr/>
        </p:nvPicPr>
        <p:blipFill>
          <a:blip r:embed="rId4" cstate="print"/>
          <a:srcRect/>
          <a:stretch>
            <a:fillRect/>
          </a:stretch>
        </p:blipFill>
        <p:spPr bwMode="auto">
          <a:xfrm>
            <a:off x="571500" y="5500688"/>
            <a:ext cx="3238500" cy="70326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6387" name="Title 1"/>
          <p:cNvSpPr>
            <a:spLocks noGrp="1"/>
          </p:cNvSpPr>
          <p:nvPr>
            <p:ph type="title"/>
          </p:nvPr>
        </p:nvSpPr>
        <p:spPr>
          <a:xfrm>
            <a:off x="457200" y="273050"/>
            <a:ext cx="8258175" cy="1162050"/>
          </a:xfrm>
        </p:spPr>
        <p:txBody>
          <a:bodyPr/>
          <a:lstStyle/>
          <a:p>
            <a:r>
              <a:rPr lang="en-GB" smtClean="0"/>
              <a:t>Statement of Expenditure by MS Partners to National Controller  2 (5)</a:t>
            </a:r>
          </a:p>
        </p:txBody>
      </p:sp>
      <p:pic>
        <p:nvPicPr>
          <p:cNvPr id="16388" name="Picture 3" descr="C:\DOCUME~1\niclas\LOCALS~1\Temp\msohtmlclip1\01\clip_image003.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89" name="Picture 6" descr="C:\DOCUME~1\niclas\LOCALS~1\Temp\msohtmlclip1\01\clip_image003.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0" name="Picture 7" descr="C:\DOCUME~1\niclas\LOCALS~1\Temp\msohtmlclip1\01\clip_image003.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1" name="Picture 29"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2" name="Picture 30"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3" name="Picture 31"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4" name="Picture 32"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5" name="Picture 33"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6" name="Picture 34"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7" name="Picture 35"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8" name="Picture 36"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399" name="Picture 37"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0" name="Picture 38"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1" name="Picture 39"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2" name="Picture 40"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3" name="Picture 41"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4" name="Picture 42"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5" name="Picture 428"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6" name="Picture 429"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7" name="Picture 430"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8" name="Picture 431"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09" name="Picture 432"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0" name="Picture 433"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1" name="Picture 434"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2" name="Picture 435"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3" name="Picture 436"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4" name="Picture 437"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5" name="Picture 438"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6" name="Picture 439"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7" name="Picture 440"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8" name="Picture 441"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19" name="Picture 442"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0" name="Picture 443"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1" name="Picture 444"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2" name="Picture 445"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3" name="Picture 446"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4" name="Picture 447"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5" name="Picture 448"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6" name="Picture 449"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7" name="Picture 450"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8" name="Picture 451"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6429" name="Picture 500"/>
          <p:cNvPicPr>
            <a:picLocks noChangeAspect="1" noChangeArrowheads="1"/>
          </p:cNvPicPr>
          <p:nvPr/>
        </p:nvPicPr>
        <p:blipFill>
          <a:blip r:embed="rId4" cstate="print"/>
          <a:srcRect/>
          <a:stretch>
            <a:fillRect/>
          </a:stretch>
        </p:blipFill>
        <p:spPr bwMode="auto">
          <a:xfrm>
            <a:off x="571500" y="1423988"/>
            <a:ext cx="5327650" cy="4862512"/>
          </a:xfrm>
          <a:prstGeom prst="rect">
            <a:avLst/>
          </a:prstGeom>
          <a:noFill/>
          <a:ln w="9525">
            <a:noFill/>
            <a:miter lim="800000"/>
            <a:headEnd/>
            <a:tailEnd/>
          </a:ln>
        </p:spPr>
      </p:pic>
      <p:sp>
        <p:nvSpPr>
          <p:cNvPr id="16430" name="Control 2"/>
          <p:cNvSpPr>
            <a:spLocks noRot="1" noChangeArrowheads="1" noChangeShapeType="1"/>
          </p:cNvSpPr>
          <p:nvPr/>
        </p:nvSpPr>
        <p:spPr bwMode="auto">
          <a:xfrm>
            <a:off x="919163" y="760413"/>
            <a:ext cx="314325" cy="219075"/>
          </a:xfrm>
          <a:prstGeom prst="rect">
            <a:avLst/>
          </a:prstGeom>
          <a:noFill/>
          <a:ln w="9525">
            <a:noFill/>
            <a:miter lim="800000"/>
            <a:headEnd/>
            <a:tailEnd/>
          </a:ln>
        </p:spPr>
        <p:txBody>
          <a:bodyPr/>
          <a:lstStyle/>
          <a:p>
            <a:endParaRPr lang="en-US"/>
          </a:p>
        </p:txBody>
      </p:sp>
      <p:sp>
        <p:nvSpPr>
          <p:cNvPr id="16431" name="Control 3"/>
          <p:cNvSpPr>
            <a:spLocks noRot="1" noChangeArrowheads="1" noChangeShapeType="1"/>
          </p:cNvSpPr>
          <p:nvPr/>
        </p:nvSpPr>
        <p:spPr bwMode="auto">
          <a:xfrm>
            <a:off x="857250" y="765175"/>
            <a:ext cx="314325" cy="219075"/>
          </a:xfrm>
          <a:prstGeom prst="rect">
            <a:avLst/>
          </a:prstGeom>
          <a:noFill/>
          <a:ln w="9525">
            <a:noFill/>
            <a:miter lim="800000"/>
            <a:headEnd/>
            <a:tailEnd/>
          </a:ln>
        </p:spPr>
        <p:txBody>
          <a:bodyPr/>
          <a:lstStyle/>
          <a:p>
            <a:endParaRPr lang="en-US"/>
          </a:p>
        </p:txBody>
      </p:sp>
      <p:sp>
        <p:nvSpPr>
          <p:cNvPr id="16432" name="Control 4"/>
          <p:cNvSpPr>
            <a:spLocks noRot="1" noChangeArrowheads="1" noChangeShapeType="1"/>
          </p:cNvSpPr>
          <p:nvPr/>
        </p:nvSpPr>
        <p:spPr bwMode="auto">
          <a:xfrm>
            <a:off x="876300" y="765175"/>
            <a:ext cx="314325" cy="219075"/>
          </a:xfrm>
          <a:prstGeom prst="rect">
            <a:avLst/>
          </a:prstGeom>
          <a:noFill/>
          <a:ln w="9525">
            <a:noFill/>
            <a:miter lim="800000"/>
            <a:headEnd/>
            <a:tailEnd/>
          </a:ln>
        </p:spPr>
        <p:txBody>
          <a:bodyPr/>
          <a:lstStyle/>
          <a:p>
            <a:endParaRPr lang="en-US"/>
          </a:p>
        </p:txBody>
      </p:sp>
      <p:sp>
        <p:nvSpPr>
          <p:cNvPr id="16433" name="Control 28"/>
          <p:cNvSpPr>
            <a:spLocks noRot="1" noChangeArrowheads="1" noChangeShapeType="1"/>
          </p:cNvSpPr>
          <p:nvPr/>
        </p:nvSpPr>
        <p:spPr bwMode="auto">
          <a:xfrm>
            <a:off x="862013" y="931863"/>
            <a:ext cx="314325" cy="219075"/>
          </a:xfrm>
          <a:prstGeom prst="rect">
            <a:avLst/>
          </a:prstGeom>
          <a:noFill/>
          <a:ln w="9525">
            <a:noFill/>
            <a:miter lim="800000"/>
            <a:headEnd/>
            <a:tailEnd/>
          </a:ln>
        </p:spPr>
        <p:txBody>
          <a:bodyPr/>
          <a:lstStyle/>
          <a:p>
            <a:endParaRPr lang="en-US"/>
          </a:p>
        </p:txBody>
      </p:sp>
      <p:sp>
        <p:nvSpPr>
          <p:cNvPr id="16434" name="Control 27"/>
          <p:cNvSpPr>
            <a:spLocks noRot="1" noChangeArrowheads="1" noChangeShapeType="1"/>
          </p:cNvSpPr>
          <p:nvPr/>
        </p:nvSpPr>
        <p:spPr bwMode="auto">
          <a:xfrm>
            <a:off x="862013" y="1093788"/>
            <a:ext cx="314325" cy="219075"/>
          </a:xfrm>
          <a:prstGeom prst="rect">
            <a:avLst/>
          </a:prstGeom>
          <a:noFill/>
          <a:ln w="9525">
            <a:noFill/>
            <a:miter lim="800000"/>
            <a:headEnd/>
            <a:tailEnd/>
          </a:ln>
        </p:spPr>
        <p:txBody>
          <a:bodyPr/>
          <a:lstStyle/>
          <a:p>
            <a:endParaRPr lang="en-US"/>
          </a:p>
        </p:txBody>
      </p:sp>
      <p:sp>
        <p:nvSpPr>
          <p:cNvPr id="16435" name="Control 26"/>
          <p:cNvSpPr>
            <a:spLocks noRot="1" noChangeArrowheads="1" noChangeShapeType="1"/>
          </p:cNvSpPr>
          <p:nvPr/>
        </p:nvSpPr>
        <p:spPr bwMode="auto">
          <a:xfrm>
            <a:off x="862013" y="1255713"/>
            <a:ext cx="314325" cy="219075"/>
          </a:xfrm>
          <a:prstGeom prst="rect">
            <a:avLst/>
          </a:prstGeom>
          <a:noFill/>
          <a:ln w="9525">
            <a:noFill/>
            <a:miter lim="800000"/>
            <a:headEnd/>
            <a:tailEnd/>
          </a:ln>
        </p:spPr>
        <p:txBody>
          <a:bodyPr/>
          <a:lstStyle/>
          <a:p>
            <a:endParaRPr lang="en-US"/>
          </a:p>
        </p:txBody>
      </p:sp>
      <p:sp>
        <p:nvSpPr>
          <p:cNvPr id="16436" name="Control 25"/>
          <p:cNvSpPr>
            <a:spLocks noRot="1" noChangeArrowheads="1" noChangeShapeType="1"/>
          </p:cNvSpPr>
          <p:nvPr/>
        </p:nvSpPr>
        <p:spPr bwMode="auto">
          <a:xfrm>
            <a:off x="862013" y="1417638"/>
            <a:ext cx="314325" cy="219075"/>
          </a:xfrm>
          <a:prstGeom prst="rect">
            <a:avLst/>
          </a:prstGeom>
          <a:noFill/>
          <a:ln w="9525">
            <a:noFill/>
            <a:miter lim="800000"/>
            <a:headEnd/>
            <a:tailEnd/>
          </a:ln>
        </p:spPr>
        <p:txBody>
          <a:bodyPr/>
          <a:lstStyle/>
          <a:p>
            <a:endParaRPr lang="en-US"/>
          </a:p>
        </p:txBody>
      </p:sp>
      <p:sp>
        <p:nvSpPr>
          <p:cNvPr id="16437" name="Control 24"/>
          <p:cNvSpPr>
            <a:spLocks noRot="1" noChangeArrowheads="1" noChangeShapeType="1"/>
          </p:cNvSpPr>
          <p:nvPr/>
        </p:nvSpPr>
        <p:spPr bwMode="auto">
          <a:xfrm>
            <a:off x="862013" y="1579563"/>
            <a:ext cx="314325" cy="219075"/>
          </a:xfrm>
          <a:prstGeom prst="rect">
            <a:avLst/>
          </a:prstGeom>
          <a:noFill/>
          <a:ln w="9525">
            <a:noFill/>
            <a:miter lim="800000"/>
            <a:headEnd/>
            <a:tailEnd/>
          </a:ln>
        </p:spPr>
        <p:txBody>
          <a:bodyPr/>
          <a:lstStyle/>
          <a:p>
            <a:endParaRPr lang="en-US"/>
          </a:p>
        </p:txBody>
      </p:sp>
      <p:sp>
        <p:nvSpPr>
          <p:cNvPr id="16438" name="Control 20"/>
          <p:cNvSpPr>
            <a:spLocks noRot="1" noChangeArrowheads="1" noChangeShapeType="1"/>
          </p:cNvSpPr>
          <p:nvPr/>
        </p:nvSpPr>
        <p:spPr bwMode="auto">
          <a:xfrm>
            <a:off x="862013" y="760413"/>
            <a:ext cx="314325" cy="219075"/>
          </a:xfrm>
          <a:prstGeom prst="rect">
            <a:avLst/>
          </a:prstGeom>
          <a:noFill/>
          <a:ln w="9525">
            <a:noFill/>
            <a:miter lim="800000"/>
            <a:headEnd/>
            <a:tailEnd/>
          </a:ln>
        </p:spPr>
        <p:txBody>
          <a:bodyPr/>
          <a:lstStyle/>
          <a:p>
            <a:endParaRPr lang="en-US"/>
          </a:p>
        </p:txBody>
      </p:sp>
      <p:sp>
        <p:nvSpPr>
          <p:cNvPr id="16439" name="Control 16"/>
          <p:cNvSpPr>
            <a:spLocks noRot="1" noChangeArrowheads="1" noChangeShapeType="1"/>
          </p:cNvSpPr>
          <p:nvPr/>
        </p:nvSpPr>
        <p:spPr bwMode="auto">
          <a:xfrm>
            <a:off x="852488" y="760413"/>
            <a:ext cx="314325" cy="219075"/>
          </a:xfrm>
          <a:prstGeom prst="rect">
            <a:avLst/>
          </a:prstGeom>
          <a:noFill/>
          <a:ln w="9525">
            <a:noFill/>
            <a:miter lim="800000"/>
            <a:headEnd/>
            <a:tailEnd/>
          </a:ln>
        </p:spPr>
        <p:txBody>
          <a:bodyPr/>
          <a:lstStyle/>
          <a:p>
            <a:endParaRPr lang="en-US"/>
          </a:p>
        </p:txBody>
      </p:sp>
      <p:sp>
        <p:nvSpPr>
          <p:cNvPr id="16440" name="Control 19"/>
          <p:cNvSpPr>
            <a:spLocks noRot="1" noChangeArrowheads="1" noChangeShapeType="1"/>
          </p:cNvSpPr>
          <p:nvPr/>
        </p:nvSpPr>
        <p:spPr bwMode="auto">
          <a:xfrm>
            <a:off x="862013" y="922338"/>
            <a:ext cx="314325" cy="219075"/>
          </a:xfrm>
          <a:prstGeom prst="rect">
            <a:avLst/>
          </a:prstGeom>
          <a:noFill/>
          <a:ln w="9525">
            <a:noFill/>
            <a:miter lim="800000"/>
            <a:headEnd/>
            <a:tailEnd/>
          </a:ln>
        </p:spPr>
        <p:txBody>
          <a:bodyPr/>
          <a:lstStyle/>
          <a:p>
            <a:endParaRPr lang="en-US"/>
          </a:p>
        </p:txBody>
      </p:sp>
      <p:sp>
        <p:nvSpPr>
          <p:cNvPr id="16441" name="Control 15"/>
          <p:cNvSpPr>
            <a:spLocks noRot="1" noChangeArrowheads="1" noChangeShapeType="1"/>
          </p:cNvSpPr>
          <p:nvPr/>
        </p:nvSpPr>
        <p:spPr bwMode="auto">
          <a:xfrm>
            <a:off x="852488" y="931863"/>
            <a:ext cx="314325" cy="219075"/>
          </a:xfrm>
          <a:prstGeom prst="rect">
            <a:avLst/>
          </a:prstGeom>
          <a:noFill/>
          <a:ln w="9525">
            <a:noFill/>
            <a:miter lim="800000"/>
            <a:headEnd/>
            <a:tailEnd/>
          </a:ln>
        </p:spPr>
        <p:txBody>
          <a:bodyPr/>
          <a:lstStyle/>
          <a:p>
            <a:endParaRPr lang="en-US"/>
          </a:p>
        </p:txBody>
      </p:sp>
      <p:sp>
        <p:nvSpPr>
          <p:cNvPr id="16442" name="Control 18"/>
          <p:cNvSpPr>
            <a:spLocks noRot="1" noChangeArrowheads="1" noChangeShapeType="1"/>
          </p:cNvSpPr>
          <p:nvPr/>
        </p:nvSpPr>
        <p:spPr bwMode="auto">
          <a:xfrm>
            <a:off x="862013" y="1084263"/>
            <a:ext cx="314325" cy="219075"/>
          </a:xfrm>
          <a:prstGeom prst="rect">
            <a:avLst/>
          </a:prstGeom>
          <a:noFill/>
          <a:ln w="9525">
            <a:noFill/>
            <a:miter lim="800000"/>
            <a:headEnd/>
            <a:tailEnd/>
          </a:ln>
        </p:spPr>
        <p:txBody>
          <a:bodyPr/>
          <a:lstStyle/>
          <a:p>
            <a:endParaRPr lang="en-US"/>
          </a:p>
        </p:txBody>
      </p:sp>
      <p:sp>
        <p:nvSpPr>
          <p:cNvPr id="16443" name="Control 14"/>
          <p:cNvSpPr>
            <a:spLocks noRot="1" noChangeArrowheads="1" noChangeShapeType="1"/>
          </p:cNvSpPr>
          <p:nvPr/>
        </p:nvSpPr>
        <p:spPr bwMode="auto">
          <a:xfrm>
            <a:off x="852488" y="1093788"/>
            <a:ext cx="314325" cy="219075"/>
          </a:xfrm>
          <a:prstGeom prst="rect">
            <a:avLst/>
          </a:prstGeom>
          <a:noFill/>
          <a:ln w="9525">
            <a:noFill/>
            <a:miter lim="800000"/>
            <a:headEnd/>
            <a:tailEnd/>
          </a:ln>
        </p:spPr>
        <p:txBody>
          <a:bodyPr/>
          <a:lstStyle/>
          <a:p>
            <a:endParaRPr lang="en-US"/>
          </a:p>
        </p:txBody>
      </p:sp>
      <p:sp>
        <p:nvSpPr>
          <p:cNvPr id="16444" name="Control 17"/>
          <p:cNvSpPr>
            <a:spLocks noRot="1" noChangeArrowheads="1" noChangeShapeType="1"/>
          </p:cNvSpPr>
          <p:nvPr/>
        </p:nvSpPr>
        <p:spPr bwMode="auto">
          <a:xfrm>
            <a:off x="862013" y="1246188"/>
            <a:ext cx="314325" cy="219075"/>
          </a:xfrm>
          <a:prstGeom prst="rect">
            <a:avLst/>
          </a:prstGeom>
          <a:noFill/>
          <a:ln w="9525">
            <a:noFill/>
            <a:miter lim="800000"/>
            <a:headEnd/>
            <a:tailEnd/>
          </a:ln>
        </p:spPr>
        <p:txBody>
          <a:bodyPr/>
          <a:lstStyle/>
          <a:p>
            <a:endParaRPr lang="en-US"/>
          </a:p>
        </p:txBody>
      </p:sp>
      <p:sp>
        <p:nvSpPr>
          <p:cNvPr id="16445" name="Control 13"/>
          <p:cNvSpPr>
            <a:spLocks noRot="1" noChangeArrowheads="1" noChangeShapeType="1"/>
          </p:cNvSpPr>
          <p:nvPr/>
        </p:nvSpPr>
        <p:spPr bwMode="auto">
          <a:xfrm>
            <a:off x="852488" y="1255713"/>
            <a:ext cx="314325" cy="219075"/>
          </a:xfrm>
          <a:prstGeom prst="rect">
            <a:avLst/>
          </a:prstGeom>
          <a:noFill/>
          <a:ln w="9525">
            <a:noFill/>
            <a:miter lim="800000"/>
            <a:headEnd/>
            <a:tailEnd/>
          </a:ln>
        </p:spPr>
        <p:txBody>
          <a:bodyPr/>
          <a:lstStyle/>
          <a:p>
            <a:endParaRPr lang="en-US"/>
          </a:p>
        </p:txBody>
      </p:sp>
      <p:sp>
        <p:nvSpPr>
          <p:cNvPr id="16446" name="Control 12"/>
          <p:cNvSpPr>
            <a:spLocks noRot="1" noChangeArrowheads="1" noChangeShapeType="1"/>
          </p:cNvSpPr>
          <p:nvPr/>
        </p:nvSpPr>
        <p:spPr bwMode="auto">
          <a:xfrm>
            <a:off x="842963" y="769938"/>
            <a:ext cx="314325" cy="219075"/>
          </a:xfrm>
          <a:prstGeom prst="rect">
            <a:avLst/>
          </a:prstGeom>
          <a:noFill/>
          <a:ln w="9525">
            <a:noFill/>
            <a:miter lim="800000"/>
            <a:headEnd/>
            <a:tailEnd/>
          </a:ln>
        </p:spPr>
        <p:txBody>
          <a:bodyPr/>
          <a:lstStyle/>
          <a:p>
            <a:endParaRPr lang="en-US"/>
          </a:p>
        </p:txBody>
      </p:sp>
      <p:sp>
        <p:nvSpPr>
          <p:cNvPr id="16447" name="Control 8"/>
          <p:cNvSpPr>
            <a:spLocks noRot="1" noChangeArrowheads="1" noChangeShapeType="1"/>
          </p:cNvSpPr>
          <p:nvPr/>
        </p:nvSpPr>
        <p:spPr bwMode="auto">
          <a:xfrm>
            <a:off x="852488" y="769938"/>
            <a:ext cx="314325" cy="219075"/>
          </a:xfrm>
          <a:prstGeom prst="rect">
            <a:avLst/>
          </a:prstGeom>
          <a:noFill/>
          <a:ln w="9525">
            <a:noFill/>
            <a:miter lim="800000"/>
            <a:headEnd/>
            <a:tailEnd/>
          </a:ln>
        </p:spPr>
        <p:txBody>
          <a:bodyPr/>
          <a:lstStyle/>
          <a:p>
            <a:endParaRPr lang="en-US"/>
          </a:p>
        </p:txBody>
      </p:sp>
      <p:sp>
        <p:nvSpPr>
          <p:cNvPr id="16448" name="Control 11"/>
          <p:cNvSpPr>
            <a:spLocks noRot="1" noChangeArrowheads="1" noChangeShapeType="1"/>
          </p:cNvSpPr>
          <p:nvPr/>
        </p:nvSpPr>
        <p:spPr bwMode="auto">
          <a:xfrm>
            <a:off x="842963" y="922338"/>
            <a:ext cx="314325" cy="219075"/>
          </a:xfrm>
          <a:prstGeom prst="rect">
            <a:avLst/>
          </a:prstGeom>
          <a:noFill/>
          <a:ln w="9525">
            <a:noFill/>
            <a:miter lim="800000"/>
            <a:headEnd/>
            <a:tailEnd/>
          </a:ln>
        </p:spPr>
        <p:txBody>
          <a:bodyPr/>
          <a:lstStyle/>
          <a:p>
            <a:endParaRPr lang="en-US"/>
          </a:p>
        </p:txBody>
      </p:sp>
      <p:sp>
        <p:nvSpPr>
          <p:cNvPr id="16449" name="Control 7"/>
          <p:cNvSpPr>
            <a:spLocks noRot="1" noChangeArrowheads="1" noChangeShapeType="1"/>
          </p:cNvSpPr>
          <p:nvPr/>
        </p:nvSpPr>
        <p:spPr bwMode="auto">
          <a:xfrm>
            <a:off x="852488" y="922338"/>
            <a:ext cx="314325" cy="219075"/>
          </a:xfrm>
          <a:prstGeom prst="rect">
            <a:avLst/>
          </a:prstGeom>
          <a:noFill/>
          <a:ln w="9525">
            <a:noFill/>
            <a:miter lim="800000"/>
            <a:headEnd/>
            <a:tailEnd/>
          </a:ln>
        </p:spPr>
        <p:txBody>
          <a:bodyPr/>
          <a:lstStyle/>
          <a:p>
            <a:endParaRPr lang="en-US"/>
          </a:p>
        </p:txBody>
      </p:sp>
      <p:sp>
        <p:nvSpPr>
          <p:cNvPr id="16450" name="Control 10"/>
          <p:cNvSpPr>
            <a:spLocks noRot="1" noChangeArrowheads="1" noChangeShapeType="1"/>
          </p:cNvSpPr>
          <p:nvPr/>
        </p:nvSpPr>
        <p:spPr bwMode="auto">
          <a:xfrm>
            <a:off x="842963" y="1084263"/>
            <a:ext cx="314325" cy="219075"/>
          </a:xfrm>
          <a:prstGeom prst="rect">
            <a:avLst/>
          </a:prstGeom>
          <a:noFill/>
          <a:ln w="9525">
            <a:noFill/>
            <a:miter lim="800000"/>
            <a:headEnd/>
            <a:tailEnd/>
          </a:ln>
        </p:spPr>
        <p:txBody>
          <a:bodyPr/>
          <a:lstStyle/>
          <a:p>
            <a:endParaRPr lang="en-US"/>
          </a:p>
        </p:txBody>
      </p:sp>
      <p:sp>
        <p:nvSpPr>
          <p:cNvPr id="16451" name="Control 6"/>
          <p:cNvSpPr>
            <a:spLocks noRot="1" noChangeArrowheads="1" noChangeShapeType="1"/>
          </p:cNvSpPr>
          <p:nvPr/>
        </p:nvSpPr>
        <p:spPr bwMode="auto">
          <a:xfrm>
            <a:off x="852488" y="1093788"/>
            <a:ext cx="314325" cy="219075"/>
          </a:xfrm>
          <a:prstGeom prst="rect">
            <a:avLst/>
          </a:prstGeom>
          <a:noFill/>
          <a:ln w="9525">
            <a:noFill/>
            <a:miter lim="800000"/>
            <a:headEnd/>
            <a:tailEnd/>
          </a:ln>
        </p:spPr>
        <p:txBody>
          <a:bodyPr/>
          <a:lstStyle/>
          <a:p>
            <a:endParaRPr lang="en-US"/>
          </a:p>
        </p:txBody>
      </p:sp>
      <p:sp>
        <p:nvSpPr>
          <p:cNvPr id="16452" name="Control 9"/>
          <p:cNvSpPr>
            <a:spLocks noRot="1" noChangeArrowheads="1" noChangeShapeType="1"/>
          </p:cNvSpPr>
          <p:nvPr/>
        </p:nvSpPr>
        <p:spPr bwMode="auto">
          <a:xfrm>
            <a:off x="842963" y="1255713"/>
            <a:ext cx="314325" cy="219075"/>
          </a:xfrm>
          <a:prstGeom prst="rect">
            <a:avLst/>
          </a:prstGeom>
          <a:noFill/>
          <a:ln w="9525">
            <a:noFill/>
            <a:miter lim="800000"/>
            <a:headEnd/>
            <a:tailEnd/>
          </a:ln>
        </p:spPr>
        <p:txBody>
          <a:bodyPr/>
          <a:lstStyle/>
          <a:p>
            <a:endParaRPr lang="en-US"/>
          </a:p>
        </p:txBody>
      </p:sp>
      <p:sp>
        <p:nvSpPr>
          <p:cNvPr id="16453" name="Control 5"/>
          <p:cNvSpPr>
            <a:spLocks noRot="1" noChangeArrowheads="1" noChangeShapeType="1"/>
          </p:cNvSpPr>
          <p:nvPr/>
        </p:nvSpPr>
        <p:spPr bwMode="auto">
          <a:xfrm>
            <a:off x="852488" y="1255713"/>
            <a:ext cx="314325" cy="219075"/>
          </a:xfrm>
          <a:prstGeom prst="rect">
            <a:avLst/>
          </a:prstGeom>
          <a:noFill/>
          <a:ln w="9525">
            <a:noFill/>
            <a:miter lim="800000"/>
            <a:headEnd/>
            <a:tailEnd/>
          </a:ln>
        </p:spPr>
        <p:txBody>
          <a:bodyPr/>
          <a:lstStyle/>
          <a:p>
            <a:endParaRPr lang="en-US"/>
          </a:p>
        </p:txBody>
      </p:sp>
      <p:sp>
        <p:nvSpPr>
          <p:cNvPr id="16454" name="Control 23"/>
          <p:cNvSpPr>
            <a:spLocks noRot="1" noChangeArrowheads="1" noChangeShapeType="1"/>
          </p:cNvSpPr>
          <p:nvPr/>
        </p:nvSpPr>
        <p:spPr bwMode="auto">
          <a:xfrm>
            <a:off x="862013" y="760413"/>
            <a:ext cx="314325" cy="219075"/>
          </a:xfrm>
          <a:prstGeom prst="rect">
            <a:avLst/>
          </a:prstGeom>
          <a:noFill/>
          <a:ln w="9525">
            <a:noFill/>
            <a:miter lim="800000"/>
            <a:headEnd/>
            <a:tailEnd/>
          </a:ln>
        </p:spPr>
        <p:txBody>
          <a:bodyPr/>
          <a:lstStyle/>
          <a:p>
            <a:endParaRPr lang="en-US"/>
          </a:p>
        </p:txBody>
      </p:sp>
      <p:sp>
        <p:nvSpPr>
          <p:cNvPr id="16455" name="Control 22"/>
          <p:cNvSpPr>
            <a:spLocks noRot="1" noChangeArrowheads="1" noChangeShapeType="1"/>
          </p:cNvSpPr>
          <p:nvPr/>
        </p:nvSpPr>
        <p:spPr bwMode="auto">
          <a:xfrm>
            <a:off x="862013" y="1731963"/>
            <a:ext cx="314325" cy="219075"/>
          </a:xfrm>
          <a:prstGeom prst="rect">
            <a:avLst/>
          </a:prstGeom>
          <a:noFill/>
          <a:ln w="9525">
            <a:noFill/>
            <a:miter lim="800000"/>
            <a:headEnd/>
            <a:tailEnd/>
          </a:ln>
        </p:spPr>
        <p:txBody>
          <a:bodyPr/>
          <a:lstStyle/>
          <a:p>
            <a:endParaRPr lang="en-US"/>
          </a:p>
        </p:txBody>
      </p:sp>
      <p:sp>
        <p:nvSpPr>
          <p:cNvPr id="16456" name="Control 21"/>
          <p:cNvSpPr>
            <a:spLocks noRot="1" noChangeArrowheads="1" noChangeShapeType="1"/>
          </p:cNvSpPr>
          <p:nvPr/>
        </p:nvSpPr>
        <p:spPr bwMode="auto">
          <a:xfrm>
            <a:off x="862013" y="1903413"/>
            <a:ext cx="314325" cy="219075"/>
          </a:xfrm>
          <a:prstGeom prst="rect">
            <a:avLst/>
          </a:prstGeom>
          <a:noFill/>
          <a:ln w="9525">
            <a:noFill/>
            <a:miter lim="800000"/>
            <a:headEnd/>
            <a:tailEnd/>
          </a:ln>
        </p:spPr>
        <p:txBody>
          <a:bodyPr/>
          <a:lstStyle/>
          <a:p>
            <a:endParaRPr lang="en-US"/>
          </a:p>
        </p:txBody>
      </p:sp>
      <p:sp>
        <p:nvSpPr>
          <p:cNvPr id="16457" name="Control 427"/>
          <p:cNvSpPr>
            <a:spLocks noRot="1" noChangeArrowheads="1" noChangeShapeType="1"/>
          </p:cNvSpPr>
          <p:nvPr/>
        </p:nvSpPr>
        <p:spPr bwMode="auto">
          <a:xfrm>
            <a:off x="862013" y="931863"/>
            <a:ext cx="314325" cy="219075"/>
          </a:xfrm>
          <a:prstGeom prst="rect">
            <a:avLst/>
          </a:prstGeom>
          <a:noFill/>
          <a:ln w="9525">
            <a:noFill/>
            <a:miter lim="800000"/>
            <a:headEnd/>
            <a:tailEnd/>
          </a:ln>
        </p:spPr>
        <p:txBody>
          <a:bodyPr/>
          <a:lstStyle/>
          <a:p>
            <a:endParaRPr lang="en-US"/>
          </a:p>
        </p:txBody>
      </p:sp>
      <p:sp>
        <p:nvSpPr>
          <p:cNvPr id="16458" name="Control 426"/>
          <p:cNvSpPr>
            <a:spLocks noRot="1" noChangeArrowheads="1" noChangeShapeType="1"/>
          </p:cNvSpPr>
          <p:nvPr/>
        </p:nvSpPr>
        <p:spPr bwMode="auto">
          <a:xfrm>
            <a:off x="862013" y="1093788"/>
            <a:ext cx="314325" cy="219075"/>
          </a:xfrm>
          <a:prstGeom prst="rect">
            <a:avLst/>
          </a:prstGeom>
          <a:noFill/>
          <a:ln w="9525">
            <a:noFill/>
            <a:miter lim="800000"/>
            <a:headEnd/>
            <a:tailEnd/>
          </a:ln>
        </p:spPr>
        <p:txBody>
          <a:bodyPr/>
          <a:lstStyle/>
          <a:p>
            <a:endParaRPr lang="en-US"/>
          </a:p>
        </p:txBody>
      </p:sp>
      <p:sp>
        <p:nvSpPr>
          <p:cNvPr id="16459" name="Control 425"/>
          <p:cNvSpPr>
            <a:spLocks noRot="1" noChangeArrowheads="1" noChangeShapeType="1"/>
          </p:cNvSpPr>
          <p:nvPr/>
        </p:nvSpPr>
        <p:spPr bwMode="auto">
          <a:xfrm>
            <a:off x="862013" y="1255713"/>
            <a:ext cx="314325" cy="219075"/>
          </a:xfrm>
          <a:prstGeom prst="rect">
            <a:avLst/>
          </a:prstGeom>
          <a:noFill/>
          <a:ln w="9525">
            <a:noFill/>
            <a:miter lim="800000"/>
            <a:headEnd/>
            <a:tailEnd/>
          </a:ln>
        </p:spPr>
        <p:txBody>
          <a:bodyPr/>
          <a:lstStyle/>
          <a:p>
            <a:endParaRPr lang="en-US"/>
          </a:p>
        </p:txBody>
      </p:sp>
      <p:sp>
        <p:nvSpPr>
          <p:cNvPr id="16460" name="Control 424"/>
          <p:cNvSpPr>
            <a:spLocks noRot="1" noChangeArrowheads="1" noChangeShapeType="1"/>
          </p:cNvSpPr>
          <p:nvPr/>
        </p:nvSpPr>
        <p:spPr bwMode="auto">
          <a:xfrm>
            <a:off x="862013" y="1417638"/>
            <a:ext cx="314325" cy="219075"/>
          </a:xfrm>
          <a:prstGeom prst="rect">
            <a:avLst/>
          </a:prstGeom>
          <a:noFill/>
          <a:ln w="9525">
            <a:noFill/>
            <a:miter lim="800000"/>
            <a:headEnd/>
            <a:tailEnd/>
          </a:ln>
        </p:spPr>
        <p:txBody>
          <a:bodyPr/>
          <a:lstStyle/>
          <a:p>
            <a:endParaRPr lang="en-US"/>
          </a:p>
        </p:txBody>
      </p:sp>
      <p:sp>
        <p:nvSpPr>
          <p:cNvPr id="16461" name="Control 419"/>
          <p:cNvSpPr>
            <a:spLocks noRot="1" noChangeArrowheads="1" noChangeShapeType="1"/>
          </p:cNvSpPr>
          <p:nvPr/>
        </p:nvSpPr>
        <p:spPr bwMode="auto">
          <a:xfrm>
            <a:off x="862013" y="760413"/>
            <a:ext cx="314325" cy="219075"/>
          </a:xfrm>
          <a:prstGeom prst="rect">
            <a:avLst/>
          </a:prstGeom>
          <a:noFill/>
          <a:ln w="9525">
            <a:noFill/>
            <a:miter lim="800000"/>
            <a:headEnd/>
            <a:tailEnd/>
          </a:ln>
        </p:spPr>
        <p:txBody>
          <a:bodyPr/>
          <a:lstStyle/>
          <a:p>
            <a:endParaRPr lang="en-US"/>
          </a:p>
        </p:txBody>
      </p:sp>
      <p:sp>
        <p:nvSpPr>
          <p:cNvPr id="16462" name="Control 415"/>
          <p:cNvSpPr>
            <a:spLocks noRot="1" noChangeArrowheads="1" noChangeShapeType="1"/>
          </p:cNvSpPr>
          <p:nvPr/>
        </p:nvSpPr>
        <p:spPr bwMode="auto">
          <a:xfrm>
            <a:off x="852488" y="760413"/>
            <a:ext cx="314325" cy="219075"/>
          </a:xfrm>
          <a:prstGeom prst="rect">
            <a:avLst/>
          </a:prstGeom>
          <a:noFill/>
          <a:ln w="9525">
            <a:noFill/>
            <a:miter lim="800000"/>
            <a:headEnd/>
            <a:tailEnd/>
          </a:ln>
        </p:spPr>
        <p:txBody>
          <a:bodyPr/>
          <a:lstStyle/>
          <a:p>
            <a:endParaRPr lang="en-US"/>
          </a:p>
        </p:txBody>
      </p:sp>
      <p:sp>
        <p:nvSpPr>
          <p:cNvPr id="16463" name="Control 418"/>
          <p:cNvSpPr>
            <a:spLocks noRot="1" noChangeArrowheads="1" noChangeShapeType="1"/>
          </p:cNvSpPr>
          <p:nvPr/>
        </p:nvSpPr>
        <p:spPr bwMode="auto">
          <a:xfrm>
            <a:off x="862013" y="922338"/>
            <a:ext cx="314325" cy="219075"/>
          </a:xfrm>
          <a:prstGeom prst="rect">
            <a:avLst/>
          </a:prstGeom>
          <a:noFill/>
          <a:ln w="9525">
            <a:noFill/>
            <a:miter lim="800000"/>
            <a:headEnd/>
            <a:tailEnd/>
          </a:ln>
        </p:spPr>
        <p:txBody>
          <a:bodyPr/>
          <a:lstStyle/>
          <a:p>
            <a:endParaRPr lang="en-US"/>
          </a:p>
        </p:txBody>
      </p:sp>
      <p:sp>
        <p:nvSpPr>
          <p:cNvPr id="16464" name="Control 414"/>
          <p:cNvSpPr>
            <a:spLocks noRot="1" noChangeArrowheads="1" noChangeShapeType="1"/>
          </p:cNvSpPr>
          <p:nvPr/>
        </p:nvSpPr>
        <p:spPr bwMode="auto">
          <a:xfrm>
            <a:off x="852488" y="931863"/>
            <a:ext cx="314325" cy="219075"/>
          </a:xfrm>
          <a:prstGeom prst="rect">
            <a:avLst/>
          </a:prstGeom>
          <a:noFill/>
          <a:ln w="9525">
            <a:noFill/>
            <a:miter lim="800000"/>
            <a:headEnd/>
            <a:tailEnd/>
          </a:ln>
        </p:spPr>
        <p:txBody>
          <a:bodyPr/>
          <a:lstStyle/>
          <a:p>
            <a:endParaRPr lang="en-US"/>
          </a:p>
        </p:txBody>
      </p:sp>
      <p:sp>
        <p:nvSpPr>
          <p:cNvPr id="16465" name="Control 417"/>
          <p:cNvSpPr>
            <a:spLocks noRot="1" noChangeArrowheads="1" noChangeShapeType="1"/>
          </p:cNvSpPr>
          <p:nvPr/>
        </p:nvSpPr>
        <p:spPr bwMode="auto">
          <a:xfrm>
            <a:off x="862013" y="1084263"/>
            <a:ext cx="314325" cy="219075"/>
          </a:xfrm>
          <a:prstGeom prst="rect">
            <a:avLst/>
          </a:prstGeom>
          <a:noFill/>
          <a:ln w="9525">
            <a:noFill/>
            <a:miter lim="800000"/>
            <a:headEnd/>
            <a:tailEnd/>
          </a:ln>
        </p:spPr>
        <p:txBody>
          <a:bodyPr/>
          <a:lstStyle/>
          <a:p>
            <a:endParaRPr lang="en-US"/>
          </a:p>
        </p:txBody>
      </p:sp>
      <p:sp>
        <p:nvSpPr>
          <p:cNvPr id="16466" name="Control 413"/>
          <p:cNvSpPr>
            <a:spLocks noRot="1" noChangeArrowheads="1" noChangeShapeType="1"/>
          </p:cNvSpPr>
          <p:nvPr/>
        </p:nvSpPr>
        <p:spPr bwMode="auto">
          <a:xfrm>
            <a:off x="852488" y="1093788"/>
            <a:ext cx="314325" cy="219075"/>
          </a:xfrm>
          <a:prstGeom prst="rect">
            <a:avLst/>
          </a:prstGeom>
          <a:noFill/>
          <a:ln w="9525">
            <a:noFill/>
            <a:miter lim="800000"/>
            <a:headEnd/>
            <a:tailEnd/>
          </a:ln>
        </p:spPr>
        <p:txBody>
          <a:bodyPr/>
          <a:lstStyle/>
          <a:p>
            <a:endParaRPr lang="en-US"/>
          </a:p>
        </p:txBody>
      </p:sp>
      <p:sp>
        <p:nvSpPr>
          <p:cNvPr id="16467" name="Control 416"/>
          <p:cNvSpPr>
            <a:spLocks noRot="1" noChangeArrowheads="1" noChangeShapeType="1"/>
          </p:cNvSpPr>
          <p:nvPr/>
        </p:nvSpPr>
        <p:spPr bwMode="auto">
          <a:xfrm>
            <a:off x="862013" y="1246188"/>
            <a:ext cx="314325" cy="219075"/>
          </a:xfrm>
          <a:prstGeom prst="rect">
            <a:avLst/>
          </a:prstGeom>
          <a:noFill/>
          <a:ln w="9525">
            <a:noFill/>
            <a:miter lim="800000"/>
            <a:headEnd/>
            <a:tailEnd/>
          </a:ln>
        </p:spPr>
        <p:txBody>
          <a:bodyPr/>
          <a:lstStyle/>
          <a:p>
            <a:endParaRPr lang="en-US"/>
          </a:p>
        </p:txBody>
      </p:sp>
      <p:sp>
        <p:nvSpPr>
          <p:cNvPr id="16468" name="Control 412"/>
          <p:cNvSpPr>
            <a:spLocks noRot="1" noChangeArrowheads="1" noChangeShapeType="1"/>
          </p:cNvSpPr>
          <p:nvPr/>
        </p:nvSpPr>
        <p:spPr bwMode="auto">
          <a:xfrm>
            <a:off x="852488" y="1255713"/>
            <a:ext cx="314325" cy="219075"/>
          </a:xfrm>
          <a:prstGeom prst="rect">
            <a:avLst/>
          </a:prstGeom>
          <a:noFill/>
          <a:ln w="9525">
            <a:noFill/>
            <a:miter lim="800000"/>
            <a:headEnd/>
            <a:tailEnd/>
          </a:ln>
        </p:spPr>
        <p:txBody>
          <a:bodyPr/>
          <a:lstStyle/>
          <a:p>
            <a:endParaRPr lang="en-US"/>
          </a:p>
        </p:txBody>
      </p:sp>
      <p:sp>
        <p:nvSpPr>
          <p:cNvPr id="16469" name="Control 411"/>
          <p:cNvSpPr>
            <a:spLocks noRot="1" noChangeArrowheads="1" noChangeShapeType="1"/>
          </p:cNvSpPr>
          <p:nvPr/>
        </p:nvSpPr>
        <p:spPr bwMode="auto">
          <a:xfrm>
            <a:off x="842963" y="769938"/>
            <a:ext cx="314325" cy="219075"/>
          </a:xfrm>
          <a:prstGeom prst="rect">
            <a:avLst/>
          </a:prstGeom>
          <a:noFill/>
          <a:ln w="9525">
            <a:noFill/>
            <a:miter lim="800000"/>
            <a:headEnd/>
            <a:tailEnd/>
          </a:ln>
        </p:spPr>
        <p:txBody>
          <a:bodyPr/>
          <a:lstStyle/>
          <a:p>
            <a:endParaRPr lang="en-US"/>
          </a:p>
        </p:txBody>
      </p:sp>
      <p:sp>
        <p:nvSpPr>
          <p:cNvPr id="16470" name="Control 407"/>
          <p:cNvSpPr>
            <a:spLocks noRot="1" noChangeArrowheads="1" noChangeShapeType="1"/>
          </p:cNvSpPr>
          <p:nvPr/>
        </p:nvSpPr>
        <p:spPr bwMode="auto">
          <a:xfrm>
            <a:off x="852488" y="769938"/>
            <a:ext cx="314325" cy="219075"/>
          </a:xfrm>
          <a:prstGeom prst="rect">
            <a:avLst/>
          </a:prstGeom>
          <a:noFill/>
          <a:ln w="9525">
            <a:noFill/>
            <a:miter lim="800000"/>
            <a:headEnd/>
            <a:tailEnd/>
          </a:ln>
        </p:spPr>
        <p:txBody>
          <a:bodyPr/>
          <a:lstStyle/>
          <a:p>
            <a:endParaRPr lang="en-US"/>
          </a:p>
        </p:txBody>
      </p:sp>
      <p:sp>
        <p:nvSpPr>
          <p:cNvPr id="16471" name="Control 410"/>
          <p:cNvSpPr>
            <a:spLocks noRot="1" noChangeArrowheads="1" noChangeShapeType="1"/>
          </p:cNvSpPr>
          <p:nvPr/>
        </p:nvSpPr>
        <p:spPr bwMode="auto">
          <a:xfrm>
            <a:off x="842963" y="922338"/>
            <a:ext cx="314325" cy="219075"/>
          </a:xfrm>
          <a:prstGeom prst="rect">
            <a:avLst/>
          </a:prstGeom>
          <a:noFill/>
          <a:ln w="9525">
            <a:noFill/>
            <a:miter lim="800000"/>
            <a:headEnd/>
            <a:tailEnd/>
          </a:ln>
        </p:spPr>
        <p:txBody>
          <a:bodyPr/>
          <a:lstStyle/>
          <a:p>
            <a:endParaRPr lang="en-US"/>
          </a:p>
        </p:txBody>
      </p:sp>
      <p:sp>
        <p:nvSpPr>
          <p:cNvPr id="16472" name="Control 406"/>
          <p:cNvSpPr>
            <a:spLocks noRot="1" noChangeArrowheads="1" noChangeShapeType="1"/>
          </p:cNvSpPr>
          <p:nvPr/>
        </p:nvSpPr>
        <p:spPr bwMode="auto">
          <a:xfrm>
            <a:off x="852488" y="922338"/>
            <a:ext cx="314325" cy="219075"/>
          </a:xfrm>
          <a:prstGeom prst="rect">
            <a:avLst/>
          </a:prstGeom>
          <a:noFill/>
          <a:ln w="9525">
            <a:noFill/>
            <a:miter lim="800000"/>
            <a:headEnd/>
            <a:tailEnd/>
          </a:ln>
        </p:spPr>
        <p:txBody>
          <a:bodyPr/>
          <a:lstStyle/>
          <a:p>
            <a:endParaRPr lang="en-US"/>
          </a:p>
        </p:txBody>
      </p:sp>
      <p:sp>
        <p:nvSpPr>
          <p:cNvPr id="16473" name="Control 409"/>
          <p:cNvSpPr>
            <a:spLocks noRot="1" noChangeArrowheads="1" noChangeShapeType="1"/>
          </p:cNvSpPr>
          <p:nvPr/>
        </p:nvSpPr>
        <p:spPr bwMode="auto">
          <a:xfrm>
            <a:off x="842963" y="1084263"/>
            <a:ext cx="314325" cy="219075"/>
          </a:xfrm>
          <a:prstGeom prst="rect">
            <a:avLst/>
          </a:prstGeom>
          <a:noFill/>
          <a:ln w="9525">
            <a:noFill/>
            <a:miter lim="800000"/>
            <a:headEnd/>
            <a:tailEnd/>
          </a:ln>
        </p:spPr>
        <p:txBody>
          <a:bodyPr/>
          <a:lstStyle/>
          <a:p>
            <a:endParaRPr lang="en-US"/>
          </a:p>
        </p:txBody>
      </p:sp>
      <p:sp>
        <p:nvSpPr>
          <p:cNvPr id="16474" name="Control 405"/>
          <p:cNvSpPr>
            <a:spLocks noRot="1" noChangeArrowheads="1" noChangeShapeType="1"/>
          </p:cNvSpPr>
          <p:nvPr/>
        </p:nvSpPr>
        <p:spPr bwMode="auto">
          <a:xfrm>
            <a:off x="852488" y="1093788"/>
            <a:ext cx="314325" cy="219075"/>
          </a:xfrm>
          <a:prstGeom prst="rect">
            <a:avLst/>
          </a:prstGeom>
          <a:noFill/>
          <a:ln w="9525">
            <a:noFill/>
            <a:miter lim="800000"/>
            <a:headEnd/>
            <a:tailEnd/>
          </a:ln>
        </p:spPr>
        <p:txBody>
          <a:bodyPr/>
          <a:lstStyle/>
          <a:p>
            <a:endParaRPr lang="en-US"/>
          </a:p>
        </p:txBody>
      </p:sp>
      <p:sp>
        <p:nvSpPr>
          <p:cNvPr id="16475" name="Control 408"/>
          <p:cNvSpPr>
            <a:spLocks noRot="1" noChangeArrowheads="1" noChangeShapeType="1"/>
          </p:cNvSpPr>
          <p:nvPr/>
        </p:nvSpPr>
        <p:spPr bwMode="auto">
          <a:xfrm>
            <a:off x="842963" y="1255713"/>
            <a:ext cx="314325" cy="219075"/>
          </a:xfrm>
          <a:prstGeom prst="rect">
            <a:avLst/>
          </a:prstGeom>
          <a:noFill/>
          <a:ln w="9525">
            <a:noFill/>
            <a:miter lim="800000"/>
            <a:headEnd/>
            <a:tailEnd/>
          </a:ln>
        </p:spPr>
        <p:txBody>
          <a:bodyPr/>
          <a:lstStyle/>
          <a:p>
            <a:endParaRPr lang="en-US"/>
          </a:p>
        </p:txBody>
      </p:sp>
      <p:sp>
        <p:nvSpPr>
          <p:cNvPr id="16476" name="Control 404"/>
          <p:cNvSpPr>
            <a:spLocks noRot="1" noChangeArrowheads="1" noChangeShapeType="1"/>
          </p:cNvSpPr>
          <p:nvPr/>
        </p:nvSpPr>
        <p:spPr bwMode="auto">
          <a:xfrm>
            <a:off x="852488" y="1255713"/>
            <a:ext cx="314325" cy="219075"/>
          </a:xfrm>
          <a:prstGeom prst="rect">
            <a:avLst/>
          </a:prstGeom>
          <a:noFill/>
          <a:ln w="9525">
            <a:noFill/>
            <a:miter lim="800000"/>
            <a:headEnd/>
            <a:tailEnd/>
          </a:ln>
        </p:spPr>
        <p:txBody>
          <a:bodyPr/>
          <a:lstStyle/>
          <a:p>
            <a:endParaRPr lang="en-US"/>
          </a:p>
        </p:txBody>
      </p:sp>
      <p:sp>
        <p:nvSpPr>
          <p:cNvPr id="16477" name="Control 422"/>
          <p:cNvSpPr>
            <a:spLocks noRot="1" noChangeArrowheads="1" noChangeShapeType="1"/>
          </p:cNvSpPr>
          <p:nvPr/>
        </p:nvSpPr>
        <p:spPr bwMode="auto">
          <a:xfrm>
            <a:off x="862013" y="760413"/>
            <a:ext cx="314325" cy="219075"/>
          </a:xfrm>
          <a:prstGeom prst="rect">
            <a:avLst/>
          </a:prstGeom>
          <a:noFill/>
          <a:ln w="9525">
            <a:noFill/>
            <a:miter lim="800000"/>
            <a:headEnd/>
            <a:tailEnd/>
          </a:ln>
        </p:spPr>
        <p:txBody>
          <a:bodyPr/>
          <a:lstStyle/>
          <a:p>
            <a:endParaRPr lang="en-US"/>
          </a:p>
        </p:txBody>
      </p:sp>
      <p:sp>
        <p:nvSpPr>
          <p:cNvPr id="16478" name="Control 420"/>
          <p:cNvSpPr>
            <a:spLocks noRot="1" noChangeArrowheads="1" noChangeShapeType="1"/>
          </p:cNvSpPr>
          <p:nvPr/>
        </p:nvSpPr>
        <p:spPr bwMode="auto">
          <a:xfrm>
            <a:off x="862013" y="1903413"/>
            <a:ext cx="314325" cy="219075"/>
          </a:xfrm>
          <a:prstGeom prst="rect">
            <a:avLst/>
          </a:prstGeom>
          <a:noFill/>
          <a:ln w="9525">
            <a:noFill/>
            <a:miter lim="800000"/>
            <a:headEnd/>
            <a:tailEnd/>
          </a:ln>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7411" name="Title 1"/>
          <p:cNvSpPr>
            <a:spLocks noGrp="1"/>
          </p:cNvSpPr>
          <p:nvPr>
            <p:ph type="title"/>
          </p:nvPr>
        </p:nvSpPr>
        <p:spPr>
          <a:xfrm>
            <a:off x="457200" y="273050"/>
            <a:ext cx="7900988" cy="1162050"/>
          </a:xfrm>
        </p:spPr>
        <p:txBody>
          <a:bodyPr/>
          <a:lstStyle/>
          <a:p>
            <a:r>
              <a:rPr lang="en-GB" smtClean="0"/>
              <a:t>Statement of Expenditure by Partners to National Controller 3 (5)</a:t>
            </a:r>
          </a:p>
        </p:txBody>
      </p:sp>
      <p:graphicFrame>
        <p:nvGraphicFramePr>
          <p:cNvPr id="6" name="Table 5"/>
          <p:cNvGraphicFramePr>
            <a:graphicFrameLocks noGrp="1"/>
          </p:cNvGraphicFramePr>
          <p:nvPr/>
        </p:nvGraphicFramePr>
        <p:xfrm>
          <a:off x="633413" y="1714500"/>
          <a:ext cx="7153275" cy="2900367"/>
        </p:xfrm>
        <a:graphic>
          <a:graphicData uri="http://schemas.openxmlformats.org/drawingml/2006/table">
            <a:tbl>
              <a:tblPr/>
              <a:tblGrid>
                <a:gridCol w="946150"/>
                <a:gridCol w="915987"/>
                <a:gridCol w="939800"/>
                <a:gridCol w="887413"/>
                <a:gridCol w="955675"/>
                <a:gridCol w="617537"/>
                <a:gridCol w="617538"/>
                <a:gridCol w="655637"/>
                <a:gridCol w="617538"/>
              </a:tblGrid>
              <a:tr h="29051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Project Title:</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0</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29051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Project partner:</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0</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29051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Partner country:</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0</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FF0000"/>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29051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Reference no:</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0</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285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endParaRPr kumimoji="0" lang="en-US" sz="900" b="0" i="0" u="none" strike="noStrike" cap="none" normalizeH="0" baseline="0" smtClean="0">
                        <a:ln>
                          <a:noFill/>
                        </a:ln>
                        <a:solidFill>
                          <a:schemeClr val="tx1"/>
                        </a:solidFill>
                        <a:effectLst/>
                        <a:latin typeface="Arial" charset="0"/>
                        <a:cs typeface="Arial" charset="0"/>
                      </a:endParaRPr>
                    </a:p>
                  </a:txBody>
                  <a:tcPr marL="0" marR="0" marT="0" marB="0"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29051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MS Partner from 20% area:</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29051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NMS Partner from 20% area:</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r>
              <a:tr h="29051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NMS Partner from 10% area:</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gridSpan="6">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1" u="none" strike="noStrike" cap="none" normalizeH="0" baseline="0" smtClean="0">
                          <a:ln>
                            <a:noFill/>
                          </a:ln>
                          <a:solidFill>
                            <a:srgbClr val="FF0000"/>
                          </a:solidFill>
                          <a:effectLst/>
                          <a:latin typeface="Arial" charset="0"/>
                          <a:cs typeface="Arial" charset="0"/>
                        </a:rPr>
                        <a:t>Note: If 10% partner, please fill in information of responsible Lead Partner below</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90513">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Lead Partner responsible: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GB"/>
                    </a:p>
                  </a:txBody>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Country:</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Partner no:</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r>
              <a:tr h="290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Other partner:</a:t>
                      </a:r>
                    </a:p>
                  </a:txBody>
                  <a:tcPr marL="0" marR="0" marT="0" marB="0" anchor="b"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r>
            </a:tbl>
          </a:graphicData>
        </a:graphic>
      </p:graphicFrame>
      <p:pic>
        <p:nvPicPr>
          <p:cNvPr id="17505" name="Picture 105"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7506" name="Picture 106"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7507" name="Picture 107"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7508" name="Picture 108" descr="C:\DOCUME~1\niclas\LOCALS~1\Temp\msohtmlclip1\01\clip_image001.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sp>
        <p:nvSpPr>
          <p:cNvPr id="17509" name="Control 1"/>
          <p:cNvSpPr>
            <a:spLocks noRot="1" noChangeArrowheads="1" noChangeShapeType="1"/>
          </p:cNvSpPr>
          <p:nvPr/>
        </p:nvSpPr>
        <p:spPr bwMode="auto">
          <a:xfrm>
            <a:off x="919163" y="760413"/>
            <a:ext cx="314325" cy="219075"/>
          </a:xfrm>
          <a:prstGeom prst="rect">
            <a:avLst/>
          </a:prstGeom>
          <a:noFill/>
          <a:ln w="9525">
            <a:noFill/>
            <a:miter lim="800000"/>
            <a:headEnd/>
            <a:tailEnd/>
          </a:ln>
        </p:spPr>
        <p:txBody>
          <a:bodyPr/>
          <a:lstStyle/>
          <a:p>
            <a:endParaRPr lang="en-US"/>
          </a:p>
        </p:txBody>
      </p:sp>
      <p:sp>
        <p:nvSpPr>
          <p:cNvPr id="17510" name="Control 104"/>
          <p:cNvSpPr>
            <a:spLocks noRot="1" noChangeArrowheads="1" noChangeShapeType="1"/>
          </p:cNvSpPr>
          <p:nvPr/>
        </p:nvSpPr>
        <p:spPr bwMode="auto">
          <a:xfrm>
            <a:off x="919163" y="760413"/>
            <a:ext cx="314325" cy="219075"/>
          </a:xfrm>
          <a:prstGeom prst="rect">
            <a:avLst/>
          </a:prstGeom>
          <a:noFill/>
          <a:ln w="9525">
            <a:noFill/>
            <a:miter lim="800000"/>
            <a:headEnd/>
            <a:tailEnd/>
          </a:ln>
        </p:spPr>
        <p:txBody>
          <a:bodyPr/>
          <a:lstStyle/>
          <a:p>
            <a:endParaRPr lang="en-US"/>
          </a:p>
        </p:txBody>
      </p:sp>
      <p:sp>
        <p:nvSpPr>
          <p:cNvPr id="17511" name="Control 103"/>
          <p:cNvSpPr>
            <a:spLocks noRot="1" noChangeArrowheads="1" noChangeShapeType="1"/>
          </p:cNvSpPr>
          <p:nvPr/>
        </p:nvSpPr>
        <p:spPr bwMode="auto">
          <a:xfrm>
            <a:off x="919163" y="912813"/>
            <a:ext cx="314325" cy="219075"/>
          </a:xfrm>
          <a:prstGeom prst="rect">
            <a:avLst/>
          </a:prstGeom>
          <a:noFill/>
          <a:ln w="9525">
            <a:noFill/>
            <a:miter lim="800000"/>
            <a:headEnd/>
            <a:tailEnd/>
          </a:ln>
        </p:spPr>
        <p:txBody>
          <a:bodyPr/>
          <a:lstStyle/>
          <a:p>
            <a:endParaRPr lang="en-US"/>
          </a:p>
        </p:txBody>
      </p:sp>
      <p:sp>
        <p:nvSpPr>
          <p:cNvPr id="17512" name="Control 102"/>
          <p:cNvSpPr>
            <a:spLocks noRot="1" noChangeArrowheads="1" noChangeShapeType="1"/>
          </p:cNvSpPr>
          <p:nvPr/>
        </p:nvSpPr>
        <p:spPr bwMode="auto">
          <a:xfrm>
            <a:off x="919163" y="1074738"/>
            <a:ext cx="314325" cy="219075"/>
          </a:xfrm>
          <a:prstGeom prst="rect">
            <a:avLst/>
          </a:prstGeom>
          <a:noFill/>
          <a:ln w="9525">
            <a:noFill/>
            <a:miter lim="800000"/>
            <a:headEnd/>
            <a:tailEnd/>
          </a:ln>
        </p:spPr>
        <p:txBody>
          <a:bodyPr/>
          <a:lstStyle/>
          <a:p>
            <a:endParaRPr lang="en-US"/>
          </a:p>
        </p:txBody>
      </p:sp>
      <p:sp>
        <p:nvSpPr>
          <p:cNvPr id="17513" name="Control 101"/>
          <p:cNvSpPr>
            <a:spLocks noRot="1" noChangeArrowheads="1" noChangeShapeType="1"/>
          </p:cNvSpPr>
          <p:nvPr/>
        </p:nvSpPr>
        <p:spPr bwMode="auto">
          <a:xfrm>
            <a:off x="919163" y="1398588"/>
            <a:ext cx="314325" cy="219075"/>
          </a:xfrm>
          <a:prstGeom prst="rect">
            <a:avLst/>
          </a:prstGeom>
          <a:noFill/>
          <a:ln w="9525">
            <a:noFill/>
            <a:miter lim="800000"/>
            <a:headEnd/>
            <a:tailEnd/>
          </a:ln>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8435" name="Title 1"/>
          <p:cNvSpPr>
            <a:spLocks noGrp="1"/>
          </p:cNvSpPr>
          <p:nvPr>
            <p:ph type="title"/>
          </p:nvPr>
        </p:nvSpPr>
        <p:spPr>
          <a:xfrm>
            <a:off x="457200" y="273050"/>
            <a:ext cx="7686675" cy="1162050"/>
          </a:xfrm>
        </p:spPr>
        <p:txBody>
          <a:bodyPr/>
          <a:lstStyle/>
          <a:p>
            <a:r>
              <a:rPr lang="en-GB" smtClean="0"/>
              <a:t>Statement of Expenditure by Partners to National Controller  4 (5)</a:t>
            </a:r>
          </a:p>
        </p:txBody>
      </p:sp>
      <p:pic>
        <p:nvPicPr>
          <p:cNvPr id="18436" name="Picture 187"/>
          <p:cNvPicPr>
            <a:picLocks noChangeAspect="1" noChangeArrowheads="1"/>
          </p:cNvPicPr>
          <p:nvPr/>
        </p:nvPicPr>
        <p:blipFill>
          <a:blip r:embed="rId3" cstate="print"/>
          <a:srcRect/>
          <a:stretch>
            <a:fillRect/>
          </a:stretch>
        </p:blipFill>
        <p:spPr bwMode="auto">
          <a:xfrm>
            <a:off x="714375" y="1552575"/>
            <a:ext cx="6500813" cy="480536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9459" name="Title 1"/>
          <p:cNvSpPr>
            <a:spLocks noGrp="1"/>
          </p:cNvSpPr>
          <p:nvPr>
            <p:ph type="title"/>
          </p:nvPr>
        </p:nvSpPr>
        <p:spPr>
          <a:xfrm>
            <a:off x="457200" y="273050"/>
            <a:ext cx="7686675" cy="1162050"/>
          </a:xfrm>
        </p:spPr>
        <p:txBody>
          <a:bodyPr/>
          <a:lstStyle/>
          <a:p>
            <a:r>
              <a:rPr lang="en-GB" smtClean="0"/>
              <a:t>Statement of Expenditure by Partners to National Controller  5 (5)</a:t>
            </a:r>
          </a:p>
        </p:txBody>
      </p:sp>
      <p:graphicFrame>
        <p:nvGraphicFramePr>
          <p:cNvPr id="5" name="Table 4"/>
          <p:cNvGraphicFramePr>
            <a:graphicFrameLocks noGrp="1"/>
          </p:cNvGraphicFramePr>
          <p:nvPr/>
        </p:nvGraphicFramePr>
        <p:xfrm>
          <a:off x="642938" y="1689100"/>
          <a:ext cx="4832350" cy="4175768"/>
        </p:xfrm>
        <a:graphic>
          <a:graphicData uri="http://schemas.openxmlformats.org/drawingml/2006/table">
            <a:tbl>
              <a:tblPr/>
              <a:tblGrid>
                <a:gridCol w="1758950"/>
                <a:gridCol w="630237"/>
                <a:gridCol w="604838"/>
                <a:gridCol w="620712"/>
                <a:gridCol w="585788"/>
                <a:gridCol w="631825"/>
              </a:tblGrid>
              <a:tr h="212725">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PUBLIC MATCH FUNDING RECEIVED (all amounts in euro)</a:t>
                      </a:r>
                    </a:p>
                  </a:txBody>
                  <a:tcPr marL="0" marR="0" marT="0" marB="0" anchor="b" horzOverflow="overflow">
                    <a:lnL>
                      <a:noFill/>
                    </a:lnL>
                    <a:lnR>
                      <a:noFill/>
                    </a:lnR>
                    <a:lnT>
                      <a:noFill/>
                    </a:lnT>
                    <a:lnB>
                      <a:noFill/>
                    </a:lnB>
                    <a:lnTlToBr>
                      <a:noFill/>
                    </a:lnTlToBr>
                    <a:lnBlToTr>
                      <a:noFill/>
                    </a:lnBlToTr>
                    <a:solidFill>
                      <a:srgbClr val="FFFFFF"/>
                    </a:solidFill>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1143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3825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Public match funding, In kind (source, type)</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
                      </a:r>
                      <a:br>
                        <a:rPr kumimoji="0" lang="en-US" sz="500" b="0" i="1" u="none" strike="noStrike" cap="none" normalizeH="0" baseline="0" smtClean="0">
                          <a:ln>
                            <a:noFill/>
                          </a:ln>
                          <a:solidFill>
                            <a:schemeClr val="tx1"/>
                          </a:solidFill>
                          <a:effectLst/>
                          <a:latin typeface="Arial" charset="0"/>
                          <a:cs typeface="Arial" charset="0"/>
                        </a:rPr>
                      </a:b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Budgeted match funding</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
                      </a:r>
                      <a:br>
                        <a:rPr kumimoji="0" lang="en-US" sz="500" b="0" i="1" u="none" strike="noStrike" cap="none" normalizeH="0" baseline="0" smtClean="0">
                          <a:ln>
                            <a:noFill/>
                          </a:ln>
                          <a:solidFill>
                            <a:schemeClr val="tx1"/>
                          </a:solidFill>
                          <a:effectLst/>
                          <a:latin typeface="Arial" charset="0"/>
                          <a:cs typeface="Arial" charset="0"/>
                        </a:rPr>
                      </a:b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Certified funding,</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earlier reporting</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periods</a:t>
                      </a:r>
                      <a:br>
                        <a:rPr kumimoji="0" lang="en-US" sz="500" b="0" i="1" u="none" strike="noStrike" cap="none" normalizeH="0" baseline="0" smtClean="0">
                          <a:ln>
                            <a:noFill/>
                          </a:ln>
                          <a:solidFill>
                            <a:schemeClr val="tx1"/>
                          </a:solidFill>
                          <a:effectLst/>
                          <a:latin typeface="Arial" charset="0"/>
                          <a:cs typeface="Arial" charset="0"/>
                        </a:rPr>
                      </a:b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Claimed received funding,</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current period</a:t>
                      </a:r>
                      <a:br>
                        <a:rPr kumimoji="0" lang="en-US" sz="500" b="0" i="1" u="none" strike="noStrike" cap="none" normalizeH="0" baseline="0" smtClean="0">
                          <a:ln>
                            <a:noFill/>
                          </a:ln>
                          <a:solidFill>
                            <a:schemeClr val="tx1"/>
                          </a:solidFill>
                          <a:effectLst/>
                          <a:latin typeface="Arial" charset="0"/>
                          <a:cs typeface="Arial" charset="0"/>
                        </a:rPr>
                      </a:b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Actual funding,</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accumulated</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
                      </a:r>
                      <a:br>
                        <a:rPr kumimoji="0" lang="en-US" sz="500" b="0" i="1" u="none" strike="noStrike" cap="none" normalizeH="0" baseline="0" smtClean="0">
                          <a:ln>
                            <a:noFill/>
                          </a:ln>
                          <a:solidFill>
                            <a:schemeClr val="tx1"/>
                          </a:solidFill>
                          <a:effectLst/>
                          <a:latin typeface="Arial" charset="0"/>
                          <a:cs typeface="Arial" charset="0"/>
                        </a:rPr>
                      </a:b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2111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600" b="1" i="0" u="none" strike="noStrike" cap="none" normalizeH="0" baseline="0" smtClean="0">
                          <a:ln>
                            <a:noFill/>
                          </a:ln>
                          <a:solidFill>
                            <a:schemeClr val="tx1"/>
                          </a:solidFill>
                          <a:effectLst/>
                          <a:latin typeface="Arial" charset="0"/>
                          <a:cs typeface="Arial" charset="0"/>
                        </a:rPr>
                        <a:t>Totally received In kind contribution </a:t>
                      </a:r>
                      <a:br>
                        <a:rPr kumimoji="0" lang="en-US" sz="600" b="1" i="0" u="none" strike="noStrike" cap="none" normalizeH="0" baseline="0" smtClean="0">
                          <a:ln>
                            <a:noFill/>
                          </a:ln>
                          <a:solidFill>
                            <a:schemeClr val="tx1"/>
                          </a:solidFill>
                          <a:effectLst/>
                          <a:latin typeface="Arial" charset="0"/>
                          <a:cs typeface="Arial" charset="0"/>
                        </a:rPr>
                      </a:br>
                      <a:endParaRPr kumimoji="0" lang="en-US" sz="600" b="1"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FF0000"/>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143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3825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Public match funding, cash (source)</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
                      </a:r>
                      <a:br>
                        <a:rPr kumimoji="0" lang="en-US" sz="500" b="0" i="1" u="none" strike="noStrike" cap="none" normalizeH="0" baseline="0" smtClean="0">
                          <a:ln>
                            <a:noFill/>
                          </a:ln>
                          <a:solidFill>
                            <a:schemeClr val="tx1"/>
                          </a:solidFill>
                          <a:effectLst/>
                          <a:latin typeface="Arial" charset="0"/>
                          <a:cs typeface="Arial" charset="0"/>
                        </a:rPr>
                      </a:b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Budgeted match funding </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
                      </a:r>
                      <a:br>
                        <a:rPr kumimoji="0" lang="en-US" sz="500" b="0" i="1" u="none" strike="noStrike" cap="none" normalizeH="0" baseline="0" smtClean="0">
                          <a:ln>
                            <a:noFill/>
                          </a:ln>
                          <a:solidFill>
                            <a:schemeClr val="tx1"/>
                          </a:solidFill>
                          <a:effectLst/>
                          <a:latin typeface="Arial" charset="0"/>
                          <a:cs typeface="Arial" charset="0"/>
                        </a:rPr>
                      </a:b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Certified funding,</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earlier reporting</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periods</a:t>
                      </a:r>
                      <a:r>
                        <a:rPr kumimoji="0" lang="en-US" sz="500" b="1" i="1" u="none" strike="noStrike" cap="none" normalizeH="0" baseline="0" smtClean="0">
                          <a:ln>
                            <a:noFill/>
                          </a:ln>
                          <a:solidFill>
                            <a:schemeClr val="tx1"/>
                          </a:solidFill>
                          <a:effectLst/>
                          <a:latin typeface="Arial" charset="0"/>
                          <a:cs typeface="Arial" charset="0"/>
                        </a:rPr>
                        <a:t/>
                      </a:r>
                      <a:br>
                        <a:rPr kumimoji="0" lang="en-US" sz="500" b="1" i="1" u="none" strike="noStrike" cap="none" normalizeH="0" baseline="0" smtClean="0">
                          <a:ln>
                            <a:noFill/>
                          </a:ln>
                          <a:solidFill>
                            <a:schemeClr val="tx1"/>
                          </a:solidFill>
                          <a:effectLst/>
                          <a:latin typeface="Arial" charset="0"/>
                          <a:cs typeface="Arial" charset="0"/>
                        </a:rPr>
                      </a:br>
                      <a:r>
                        <a:rPr kumimoji="0" lang="en-US" sz="500" b="1" i="1" u="none" strike="noStrike" cap="none" normalizeH="0" baseline="0" smtClean="0">
                          <a:ln>
                            <a:noFill/>
                          </a:ln>
                          <a:solidFill>
                            <a:schemeClr val="tx1"/>
                          </a:solidFill>
                          <a:effectLst/>
                          <a:latin typeface="Arial" charset="0"/>
                          <a:cs typeface="Arial" charset="0"/>
                        </a:rPr>
                        <a:t> </a:t>
                      </a: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Claimed received funding,</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current period</a:t>
                      </a:r>
                      <a:br>
                        <a:rPr kumimoji="0" lang="en-US" sz="500" b="0" i="1" u="none" strike="noStrike" cap="none" normalizeH="0" baseline="0" smtClean="0">
                          <a:ln>
                            <a:noFill/>
                          </a:ln>
                          <a:solidFill>
                            <a:schemeClr val="tx1"/>
                          </a:solidFill>
                          <a:effectLst/>
                          <a:latin typeface="Arial" charset="0"/>
                          <a:cs typeface="Arial" charset="0"/>
                        </a:rPr>
                      </a:b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500" b="0" i="1" u="none" strike="noStrike" cap="none" normalizeH="0" baseline="0" smtClean="0">
                          <a:ln>
                            <a:noFill/>
                          </a:ln>
                          <a:solidFill>
                            <a:schemeClr val="tx1"/>
                          </a:solidFill>
                          <a:effectLst/>
                          <a:latin typeface="Arial" charset="0"/>
                          <a:cs typeface="Arial" charset="0"/>
                        </a:rPr>
                        <a:t>Actual funding,</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accumulated</a:t>
                      </a:r>
                      <a:br>
                        <a:rPr kumimoji="0" lang="en-US" sz="500" b="0" i="1" u="none" strike="noStrike" cap="none" normalizeH="0" baseline="0" smtClean="0">
                          <a:ln>
                            <a:noFill/>
                          </a:ln>
                          <a:solidFill>
                            <a:schemeClr val="tx1"/>
                          </a:solidFill>
                          <a:effectLst/>
                          <a:latin typeface="Arial" charset="0"/>
                          <a:cs typeface="Arial" charset="0"/>
                        </a:rPr>
                      </a:br>
                      <a:r>
                        <a:rPr kumimoji="0" lang="en-US" sz="500" b="0" i="1" u="none" strike="noStrike" cap="none" normalizeH="0" baseline="0" smtClean="0">
                          <a:ln>
                            <a:noFill/>
                          </a:ln>
                          <a:solidFill>
                            <a:schemeClr val="tx1"/>
                          </a:solidFill>
                          <a:effectLst/>
                          <a:latin typeface="Arial" charset="0"/>
                          <a:cs typeface="Arial" charset="0"/>
                        </a:rPr>
                        <a:t/>
                      </a:r>
                      <a:br>
                        <a:rPr kumimoji="0" lang="en-US" sz="500" b="0" i="1" u="none" strike="noStrike" cap="none" normalizeH="0" baseline="0" smtClean="0">
                          <a:ln>
                            <a:noFill/>
                          </a:ln>
                          <a:solidFill>
                            <a:schemeClr val="tx1"/>
                          </a:solidFill>
                          <a:effectLst/>
                          <a:latin typeface="Arial" charset="0"/>
                          <a:cs typeface="Arial" charset="0"/>
                        </a:rPr>
                      </a:br>
                      <a:endParaRPr kumimoji="0" lang="en-US" sz="500" b="0" i="1"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20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chemeClr val="tx1"/>
                          </a:solidFill>
                          <a:effectLst/>
                          <a:latin typeface="Arial" charset="0"/>
                          <a:cs typeface="Arial" charset="0"/>
                        </a:rPr>
                        <a:t/>
                      </a:r>
                      <a:br>
                        <a:rPr kumimoji="0" lang="en-US" sz="500" b="0" i="0" u="none" strike="noStrike" cap="none" normalizeH="0" baseline="0" smtClean="0">
                          <a:ln>
                            <a:noFill/>
                          </a:ln>
                          <a:solidFill>
                            <a:schemeClr val="tx1"/>
                          </a:solidFill>
                          <a:effectLst/>
                          <a:latin typeface="Arial" charset="0"/>
                          <a:cs typeface="Arial" charset="0"/>
                        </a:rPr>
                      </a:br>
                      <a:endParaRPr kumimoji="0" lang="en-US" sz="500" b="0"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2111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600" b="1" i="0" u="none" strike="noStrike" cap="none" normalizeH="0" baseline="0" smtClean="0">
                          <a:ln>
                            <a:noFill/>
                          </a:ln>
                          <a:solidFill>
                            <a:schemeClr val="tx1"/>
                          </a:solidFill>
                          <a:effectLst/>
                          <a:latin typeface="Arial" charset="0"/>
                          <a:cs typeface="Arial" charset="0"/>
                        </a:rPr>
                        <a:t>Totally received public cash contribution</a:t>
                      </a:r>
                      <a:br>
                        <a:rPr kumimoji="0" lang="en-US" sz="600" b="1" i="0" u="none" strike="noStrike" cap="none" normalizeH="0" baseline="0" smtClean="0">
                          <a:ln>
                            <a:noFill/>
                          </a:ln>
                          <a:solidFill>
                            <a:schemeClr val="tx1"/>
                          </a:solidFill>
                          <a:effectLst/>
                          <a:latin typeface="Arial" charset="0"/>
                          <a:cs typeface="Arial" charset="0"/>
                        </a:rPr>
                      </a:br>
                      <a:endParaRPr kumimoji="0" lang="en-US" sz="600" b="1" i="0" u="none" strike="noStrike" cap="none" normalizeH="0" baseline="0" smtClean="0">
                        <a:ln>
                          <a:noFill/>
                        </a:ln>
                        <a:solidFill>
                          <a:schemeClr val="tx1"/>
                        </a:solidFill>
                        <a:effectLst/>
                        <a:latin typeface="Arial" charset="0"/>
                        <a:cs typeface="Arial"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1143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143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Total public financial contribution</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0,00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charset="0"/>
                          <a:cs typeface="Arial" charset="0"/>
                        </a:rPr>
                        <a:t>#DIV/0!</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bl>
          </a:graphicData>
        </a:graphic>
      </p:graphicFrame>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457200" y="122238"/>
            <a:ext cx="7543800" cy="1295400"/>
          </a:xfrm>
          <a:prstGeom prst="rect">
            <a:avLst/>
          </a:prstGeom>
          <a:noFill/>
          <a:ln w="9525">
            <a:noFill/>
            <a:miter lim="800000"/>
            <a:headEnd/>
            <a:tailEnd/>
          </a:ln>
        </p:spPr>
        <p:txBody>
          <a:bodyPr anchor="b"/>
          <a:lstStyle/>
          <a:p>
            <a:pPr eaLnBrk="0" hangingPunct="0">
              <a:defRPr/>
            </a:pPr>
            <a:r>
              <a:rPr lang="en-GB" sz="2000" b="1" kern="0" dirty="0">
                <a:latin typeface="+mj-lt"/>
                <a:ea typeface="+mj-ea"/>
                <a:cs typeface="+mj-cs"/>
              </a:rPr>
              <a:t>Supporting document to Statement of expenditure</a:t>
            </a:r>
          </a:p>
        </p:txBody>
      </p:sp>
      <p:sp>
        <p:nvSpPr>
          <p:cNvPr id="20483" name="Content Placeholder 2"/>
          <p:cNvSpPr>
            <a:spLocks noGrp="1"/>
          </p:cNvSpPr>
          <p:nvPr>
            <p:ph idx="1"/>
          </p:nvPr>
        </p:nvSpPr>
        <p:spPr>
          <a:xfrm>
            <a:off x="457200" y="1719263"/>
            <a:ext cx="8229600" cy="4411662"/>
          </a:xfrm>
        </p:spPr>
        <p:txBody>
          <a:bodyPr/>
          <a:lstStyle/>
          <a:p>
            <a:r>
              <a:rPr lang="en-GB" sz="1600" smtClean="0"/>
              <a:t>Currency conversion sheet</a:t>
            </a:r>
          </a:p>
          <a:p>
            <a:pPr>
              <a:buFont typeface="Wingdings" pitchFamily="2" charset="2"/>
              <a:buNone/>
            </a:pPr>
            <a:endParaRPr lang="en-GB" sz="1600" smtClean="0"/>
          </a:p>
          <a:p>
            <a:pPr>
              <a:buFont typeface="Wingdings" pitchFamily="2" charset="2"/>
              <a:buNone/>
            </a:pPr>
            <a:r>
              <a:rPr lang="en-GB" sz="1600" smtClean="0"/>
              <a:t>	All project partners have to state their expenditure in Euro, only programme partner countries using Euro are Finland and Ireland. All other partners except for Finnish and Irish partners have to convert their currency into Euros. This is made by applying the Currency conversion sheet, and its principles:</a:t>
            </a:r>
          </a:p>
          <a:p>
            <a:pPr>
              <a:buFont typeface="Wingdings" pitchFamily="2" charset="2"/>
              <a:buNone/>
            </a:pPr>
            <a:endParaRPr lang="en-GB" sz="1600" smtClean="0"/>
          </a:p>
          <a:p>
            <a:pPr>
              <a:buFont typeface="Wingdings" pitchFamily="2" charset="2"/>
              <a:buNone/>
            </a:pPr>
            <a:r>
              <a:rPr lang="en-GB" sz="1600" b="1" i="1" smtClean="0"/>
              <a:t>	Currency conversion sheet (for non Euro partners)</a:t>
            </a:r>
            <a:r>
              <a:rPr lang="en-GB" sz="1600" smtClean="0"/>
              <a:t> The currency used in the Northern Periphery Programme 2007-2013 is Euro (EUR). Consequently all non Euro partners must  convert their expenses from national currency into Euro. All costs should be converted using the monthly Commission rate for the last month in the current reporting period. The Commission exchange rates is found on the official website:</a:t>
            </a:r>
          </a:p>
          <a:p>
            <a:pPr>
              <a:buFont typeface="Wingdings" pitchFamily="2" charset="2"/>
              <a:buNone/>
            </a:pPr>
            <a:r>
              <a:rPr lang="en-GB" sz="1600" smtClean="0"/>
              <a:t>	</a:t>
            </a:r>
          </a:p>
          <a:p>
            <a:pPr>
              <a:buFont typeface="Wingdings" pitchFamily="2" charset="2"/>
              <a:buNone/>
            </a:pPr>
            <a:r>
              <a:rPr lang="en-GB" sz="1600" smtClean="0"/>
              <a:t>	http://ec.europa.eu/budget/inforeuro/index.cfm?fuseaction=countries&amp;Language=en</a:t>
            </a:r>
          </a:p>
          <a:p>
            <a:pPr>
              <a:buFont typeface="Wingdings" pitchFamily="2" charset="2"/>
              <a:buNone/>
            </a:pPr>
            <a:endParaRPr lang="en-GB" sz="1600" smtClean="0"/>
          </a:p>
          <a:p>
            <a:pPr>
              <a:buFont typeface="Wingdings" pitchFamily="2" charset="2"/>
              <a:buNone/>
            </a:pPr>
            <a:endParaRPr lang="en-GB" sz="1600" smtClean="0"/>
          </a:p>
          <a:p>
            <a:pPr>
              <a:buFont typeface="Wingdings" pitchFamily="2" charset="2"/>
              <a:buNone/>
            </a:pPr>
            <a:endParaRPr lang="en-GB" sz="1600" smtClean="0"/>
          </a:p>
          <a:p>
            <a:pPr>
              <a:buFont typeface="Wingdings" pitchFamily="2" charset="2"/>
              <a:buNone/>
            </a:pPr>
            <a:endParaRPr lang="en-GB" sz="400" smtClean="0"/>
          </a:p>
          <a:p>
            <a:endParaRPr lang="en-GB" sz="1600" smtClean="0"/>
          </a:p>
          <a:p>
            <a:pPr>
              <a:buFont typeface="Wingdings" pitchFamily="2" charset="2"/>
              <a:buNone/>
            </a:pPr>
            <a:endParaRPr lang="en-GB" sz="1600" smtClean="0"/>
          </a:p>
          <a:p>
            <a:endParaRPr lang="en-GB" sz="1600" smtClean="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1507" name="Title 1"/>
          <p:cNvSpPr>
            <a:spLocks noGrp="1"/>
          </p:cNvSpPr>
          <p:nvPr>
            <p:ph type="title"/>
          </p:nvPr>
        </p:nvSpPr>
        <p:spPr>
          <a:xfrm>
            <a:off x="457200" y="273050"/>
            <a:ext cx="7686675" cy="1162050"/>
          </a:xfrm>
        </p:spPr>
        <p:txBody>
          <a:bodyPr/>
          <a:lstStyle/>
          <a:p>
            <a:r>
              <a:rPr lang="en-GB" smtClean="0"/>
              <a:t>Currency Conversion Sheet 1 (2)</a:t>
            </a:r>
          </a:p>
        </p:txBody>
      </p:sp>
      <p:pic>
        <p:nvPicPr>
          <p:cNvPr id="21508" name="Picture 7"/>
          <p:cNvPicPr>
            <a:picLocks noChangeAspect="1" noChangeArrowheads="1"/>
          </p:cNvPicPr>
          <p:nvPr/>
        </p:nvPicPr>
        <p:blipFill>
          <a:blip r:embed="rId3" cstate="print"/>
          <a:srcRect/>
          <a:stretch>
            <a:fillRect/>
          </a:stretch>
        </p:blipFill>
        <p:spPr bwMode="auto">
          <a:xfrm>
            <a:off x="28575" y="38100"/>
            <a:ext cx="1876425" cy="771525"/>
          </a:xfrm>
          <a:prstGeom prst="rect">
            <a:avLst/>
          </a:prstGeom>
          <a:noFill/>
          <a:ln w="9525">
            <a:noFill/>
            <a:miter lim="800000"/>
            <a:headEnd/>
            <a:tailEnd/>
          </a:ln>
        </p:spPr>
      </p:pic>
      <p:pic>
        <p:nvPicPr>
          <p:cNvPr id="21509" name="Picture 7"/>
          <p:cNvPicPr>
            <a:picLocks noChangeAspect="1" noChangeArrowheads="1"/>
          </p:cNvPicPr>
          <p:nvPr/>
        </p:nvPicPr>
        <p:blipFill>
          <a:blip r:embed="rId4" cstate="print"/>
          <a:srcRect/>
          <a:stretch>
            <a:fillRect/>
          </a:stretch>
        </p:blipFill>
        <p:spPr bwMode="auto">
          <a:xfrm>
            <a:off x="2214563" y="1482725"/>
            <a:ext cx="4357687" cy="487521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2531" name="Title 1"/>
          <p:cNvSpPr>
            <a:spLocks noGrp="1"/>
          </p:cNvSpPr>
          <p:nvPr>
            <p:ph type="title"/>
          </p:nvPr>
        </p:nvSpPr>
        <p:spPr>
          <a:xfrm>
            <a:off x="457200" y="273050"/>
            <a:ext cx="7686675" cy="1162050"/>
          </a:xfrm>
        </p:spPr>
        <p:txBody>
          <a:bodyPr/>
          <a:lstStyle/>
          <a:p>
            <a:r>
              <a:rPr lang="en-GB" smtClean="0"/>
              <a:t>Currency Conversion Sheet 2 (2)</a:t>
            </a:r>
          </a:p>
        </p:txBody>
      </p:sp>
      <p:pic>
        <p:nvPicPr>
          <p:cNvPr id="22532" name="Picture 130"/>
          <p:cNvPicPr>
            <a:picLocks noChangeAspect="1" noChangeArrowheads="1"/>
          </p:cNvPicPr>
          <p:nvPr/>
        </p:nvPicPr>
        <p:blipFill>
          <a:blip r:embed="rId3" cstate="print"/>
          <a:srcRect/>
          <a:stretch>
            <a:fillRect/>
          </a:stretch>
        </p:blipFill>
        <p:spPr bwMode="auto">
          <a:xfrm>
            <a:off x="2270125" y="1468438"/>
            <a:ext cx="4587875" cy="467518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4" descr="Project claiming and reporting process with numbers and time scale"/>
          <p:cNvPicPr>
            <a:picLocks noChangeAspect="1" noChangeArrowheads="1"/>
          </p:cNvPicPr>
          <p:nvPr/>
        </p:nvPicPr>
        <p:blipFill>
          <a:blip r:embed="rId3" cstate="print"/>
          <a:srcRect l="4663" t="6676" r="61380" b="51334"/>
          <a:stretch>
            <a:fillRect/>
          </a:stretch>
        </p:blipFill>
        <p:spPr bwMode="auto">
          <a:xfrm>
            <a:off x="3851275" y="2060575"/>
            <a:ext cx="5111750" cy="4022725"/>
          </a:xfrm>
          <a:prstGeom prst="rect">
            <a:avLst/>
          </a:prstGeom>
          <a:noFill/>
          <a:ln w="9525">
            <a:noFill/>
            <a:miter lim="800000"/>
            <a:headEnd/>
            <a:tailEnd/>
          </a:ln>
        </p:spPr>
      </p:pic>
      <p:sp>
        <p:nvSpPr>
          <p:cNvPr id="23555" name="Title 1"/>
          <p:cNvSpPr>
            <a:spLocks noGrp="1"/>
          </p:cNvSpPr>
          <p:nvPr>
            <p:ph type="title"/>
          </p:nvPr>
        </p:nvSpPr>
        <p:spPr>
          <a:xfrm>
            <a:off x="457200" y="273050"/>
            <a:ext cx="6543675" cy="1162050"/>
          </a:xfrm>
        </p:spPr>
        <p:txBody>
          <a:bodyPr/>
          <a:lstStyle/>
          <a:p>
            <a:r>
              <a:rPr lang="en-GB" smtClean="0"/>
              <a:t>Supporting documents from National Controllers</a:t>
            </a:r>
          </a:p>
        </p:txBody>
      </p:sp>
      <p:sp>
        <p:nvSpPr>
          <p:cNvPr id="23556"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3557" name="Text Box 7"/>
          <p:cNvSpPr txBox="1">
            <a:spLocks noChangeArrowheads="1"/>
          </p:cNvSpPr>
          <p:nvPr/>
        </p:nvSpPr>
        <p:spPr bwMode="auto">
          <a:xfrm>
            <a:off x="1228725" y="1978025"/>
            <a:ext cx="4495800" cy="1384300"/>
          </a:xfrm>
          <a:prstGeom prst="rect">
            <a:avLst/>
          </a:prstGeom>
          <a:noFill/>
          <a:ln w="9525">
            <a:noFill/>
            <a:miter lim="800000"/>
            <a:headEnd/>
            <a:tailEnd/>
          </a:ln>
        </p:spPr>
        <p:txBody>
          <a:bodyPr>
            <a:spAutoFit/>
          </a:bodyPr>
          <a:lstStyle/>
          <a:p>
            <a:pPr hangingPunct="0"/>
            <a:r>
              <a:rPr lang="sv-SE" sz="1200" b="1"/>
              <a:t>National/First Level Controllers will send </a:t>
            </a:r>
            <a:r>
              <a:rPr lang="sv-SE" sz="1200" b="1">
                <a:solidFill>
                  <a:srgbClr val="FF0000"/>
                </a:solidFill>
              </a:rPr>
              <a:t>two main document to the project partner</a:t>
            </a:r>
            <a:r>
              <a:rPr lang="sv-SE" sz="1200" b="1"/>
              <a:t>:</a:t>
            </a:r>
          </a:p>
          <a:p>
            <a:pPr hangingPunct="0"/>
            <a:endParaRPr lang="sv-SE" sz="1200" b="1"/>
          </a:p>
          <a:p>
            <a:pPr hangingPunct="0">
              <a:buFont typeface="Arial" charset="0"/>
              <a:buChar char="•"/>
            </a:pPr>
            <a:r>
              <a:rPr lang="da-DK" sz="1200" b="1"/>
              <a:t> </a:t>
            </a:r>
            <a:r>
              <a:rPr lang="da-DK" sz="1200"/>
              <a:t>Certificate of Expenditure</a:t>
            </a:r>
          </a:p>
          <a:p>
            <a:pPr hangingPunct="0">
              <a:buFont typeface="Arial" charset="0"/>
              <a:buChar char="•"/>
            </a:pPr>
            <a:r>
              <a:rPr lang="da-DK" sz="1200"/>
              <a:t> Checklist of First Level Control</a:t>
            </a:r>
          </a:p>
          <a:p>
            <a:pPr hangingPunct="0">
              <a:buFont typeface="Arial" charset="0"/>
              <a:buChar char="•"/>
            </a:pPr>
            <a:endParaRPr lang="da-DK" sz="1200"/>
          </a:p>
          <a:p>
            <a:pPr hangingPunct="0">
              <a:buFont typeface="Arial" charset="0"/>
              <a:buChar char="•"/>
            </a:pPr>
            <a:endParaRPr lang="sv-SE" sz="1200" b="1"/>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4579" name="Title 1"/>
          <p:cNvSpPr>
            <a:spLocks noGrp="1"/>
          </p:cNvSpPr>
          <p:nvPr>
            <p:ph type="title"/>
          </p:nvPr>
        </p:nvSpPr>
        <p:spPr>
          <a:xfrm>
            <a:off x="457200" y="273050"/>
            <a:ext cx="6543675" cy="1162050"/>
          </a:xfrm>
        </p:spPr>
        <p:txBody>
          <a:bodyPr/>
          <a:lstStyle/>
          <a:p>
            <a:r>
              <a:rPr lang="en-GB" smtClean="0"/>
              <a:t>Certificate of Expenditure 1 (4)</a:t>
            </a:r>
          </a:p>
        </p:txBody>
      </p:sp>
      <p:pic>
        <p:nvPicPr>
          <p:cNvPr id="24580" name="Picture 21"/>
          <p:cNvPicPr>
            <a:picLocks noChangeAspect="1" noChangeArrowheads="1"/>
          </p:cNvPicPr>
          <p:nvPr/>
        </p:nvPicPr>
        <p:blipFill>
          <a:blip r:embed="rId3" cstate="print"/>
          <a:srcRect/>
          <a:stretch>
            <a:fillRect/>
          </a:stretch>
        </p:blipFill>
        <p:spPr bwMode="auto">
          <a:xfrm>
            <a:off x="28575" y="28575"/>
            <a:ext cx="1666875" cy="762000"/>
          </a:xfrm>
          <a:prstGeom prst="rect">
            <a:avLst/>
          </a:prstGeom>
          <a:noFill/>
          <a:ln w="9525">
            <a:noFill/>
            <a:miter lim="800000"/>
            <a:headEnd/>
            <a:tailEnd/>
          </a:ln>
        </p:spPr>
      </p:pic>
      <p:pic>
        <p:nvPicPr>
          <p:cNvPr id="24581" name="Picture 5" descr="C:\DOCUME~1\niclas\LOCALS~1\Temp\msohtmlclip1\01\clip_image003.gif"/>
          <p:cNvPicPr>
            <a:picLocks noChangeAspect="1" noChangeArrowheads="1"/>
          </p:cNvPicPr>
          <p:nvPr/>
        </p:nvPicPr>
        <p:blipFill>
          <a:blip r:embed="rId4" cstate="print"/>
          <a:srcRect/>
          <a:stretch>
            <a:fillRect/>
          </a:stretch>
        </p:blipFill>
        <p:spPr bwMode="auto">
          <a:xfrm>
            <a:off x="0" y="0"/>
            <a:ext cx="323850" cy="228600"/>
          </a:xfrm>
          <a:prstGeom prst="rect">
            <a:avLst/>
          </a:prstGeom>
          <a:noFill/>
          <a:ln w="9525">
            <a:noFill/>
            <a:miter lim="800000"/>
            <a:headEnd/>
            <a:tailEnd/>
          </a:ln>
        </p:spPr>
      </p:pic>
      <p:pic>
        <p:nvPicPr>
          <p:cNvPr id="24582" name="Picture 139"/>
          <p:cNvPicPr>
            <a:picLocks noChangeAspect="1" noChangeArrowheads="1"/>
          </p:cNvPicPr>
          <p:nvPr/>
        </p:nvPicPr>
        <p:blipFill>
          <a:blip r:embed="rId5" cstate="print"/>
          <a:srcRect/>
          <a:stretch>
            <a:fillRect/>
          </a:stretch>
        </p:blipFill>
        <p:spPr bwMode="auto">
          <a:xfrm>
            <a:off x="425450" y="2000250"/>
            <a:ext cx="7789863" cy="2682875"/>
          </a:xfrm>
          <a:prstGeom prst="rect">
            <a:avLst/>
          </a:prstGeom>
          <a:noFill/>
          <a:ln w="9525">
            <a:noFill/>
            <a:miter lim="800000"/>
            <a:headEnd/>
            <a:tailEnd/>
          </a:ln>
        </p:spPr>
      </p:pic>
      <p:sp>
        <p:nvSpPr>
          <p:cNvPr id="24583" name="Control 3"/>
          <p:cNvSpPr>
            <a:spLocks noRot="1" noChangeArrowheads="1" noChangeShapeType="1"/>
          </p:cNvSpPr>
          <p:nvPr/>
        </p:nvSpPr>
        <p:spPr bwMode="auto">
          <a:xfrm>
            <a:off x="919163" y="760413"/>
            <a:ext cx="314325" cy="219075"/>
          </a:xfrm>
          <a:prstGeom prst="rect">
            <a:avLst/>
          </a:prstGeom>
          <a:noFill/>
          <a:ln w="9525">
            <a:noFill/>
            <a:miter lim="800000"/>
            <a:headEnd/>
            <a:tailEnd/>
          </a:ln>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5603" name="Title 1"/>
          <p:cNvSpPr>
            <a:spLocks noGrp="1"/>
          </p:cNvSpPr>
          <p:nvPr>
            <p:ph type="title"/>
          </p:nvPr>
        </p:nvSpPr>
        <p:spPr>
          <a:xfrm>
            <a:off x="457200" y="273050"/>
            <a:ext cx="6543675" cy="1162050"/>
          </a:xfrm>
        </p:spPr>
        <p:txBody>
          <a:bodyPr/>
          <a:lstStyle/>
          <a:p>
            <a:r>
              <a:rPr lang="en-GB" smtClean="0"/>
              <a:t>Certificate of Expenditure 2 (4)</a:t>
            </a:r>
          </a:p>
        </p:txBody>
      </p:sp>
      <p:pic>
        <p:nvPicPr>
          <p:cNvPr id="25604" name="Picture 21"/>
          <p:cNvPicPr>
            <a:picLocks noChangeAspect="1" noChangeArrowheads="1"/>
          </p:cNvPicPr>
          <p:nvPr/>
        </p:nvPicPr>
        <p:blipFill>
          <a:blip r:embed="rId3" cstate="print"/>
          <a:srcRect/>
          <a:stretch>
            <a:fillRect/>
          </a:stretch>
        </p:blipFill>
        <p:spPr bwMode="auto">
          <a:xfrm>
            <a:off x="28575" y="28575"/>
            <a:ext cx="1666875" cy="762000"/>
          </a:xfrm>
          <a:prstGeom prst="rect">
            <a:avLst/>
          </a:prstGeom>
          <a:noFill/>
          <a:ln w="9525">
            <a:noFill/>
            <a:miter lim="800000"/>
            <a:headEnd/>
            <a:tailEnd/>
          </a:ln>
        </p:spPr>
      </p:pic>
      <p:pic>
        <p:nvPicPr>
          <p:cNvPr id="25605" name="Picture 5" descr="C:\DOCUME~1\niclas\LOCALS~1\Temp\msohtmlclip1\01\clip_image003.gif"/>
          <p:cNvPicPr>
            <a:picLocks noChangeAspect="1" noChangeArrowheads="1"/>
          </p:cNvPicPr>
          <p:nvPr/>
        </p:nvPicPr>
        <p:blipFill>
          <a:blip r:embed="rId4" cstate="print"/>
          <a:srcRect/>
          <a:stretch>
            <a:fillRect/>
          </a:stretch>
        </p:blipFill>
        <p:spPr bwMode="auto">
          <a:xfrm>
            <a:off x="0" y="0"/>
            <a:ext cx="323850" cy="228600"/>
          </a:xfrm>
          <a:prstGeom prst="rect">
            <a:avLst/>
          </a:prstGeom>
          <a:noFill/>
          <a:ln w="9525">
            <a:noFill/>
            <a:miter lim="800000"/>
            <a:headEnd/>
            <a:tailEnd/>
          </a:ln>
        </p:spPr>
      </p:pic>
      <p:pic>
        <p:nvPicPr>
          <p:cNvPr id="25606" name="Picture 8"/>
          <p:cNvPicPr>
            <a:picLocks noChangeAspect="1" noChangeArrowheads="1"/>
          </p:cNvPicPr>
          <p:nvPr/>
        </p:nvPicPr>
        <p:blipFill>
          <a:blip r:embed="rId5" cstate="print"/>
          <a:srcRect/>
          <a:stretch>
            <a:fillRect/>
          </a:stretch>
        </p:blipFill>
        <p:spPr bwMode="auto">
          <a:xfrm>
            <a:off x="642938" y="1714500"/>
            <a:ext cx="8016875" cy="4443413"/>
          </a:xfrm>
          <a:prstGeom prst="rect">
            <a:avLst/>
          </a:prstGeom>
          <a:noFill/>
          <a:ln w="9525">
            <a:noFill/>
            <a:miter lim="800000"/>
            <a:headEnd/>
            <a:tailEnd/>
          </a:ln>
        </p:spPr>
      </p:pic>
      <p:sp>
        <p:nvSpPr>
          <p:cNvPr id="25607" name="Control 2"/>
          <p:cNvSpPr>
            <a:spLocks noRot="1" noChangeArrowheads="1" noChangeShapeType="1"/>
          </p:cNvSpPr>
          <p:nvPr/>
        </p:nvSpPr>
        <p:spPr bwMode="auto">
          <a:xfrm>
            <a:off x="919163" y="760413"/>
            <a:ext cx="314325" cy="219075"/>
          </a:xfrm>
          <a:prstGeom prst="rect">
            <a:avLst/>
          </a:prstGeom>
          <a:noFill/>
          <a:ln w="9525">
            <a:noFill/>
            <a:miter lim="800000"/>
            <a:headEnd/>
            <a:tailEnd/>
          </a:ln>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457200" y="122238"/>
            <a:ext cx="7543800" cy="1295400"/>
          </a:xfrm>
          <a:prstGeom prst="rect">
            <a:avLst/>
          </a:prstGeom>
          <a:noFill/>
          <a:ln w="9525">
            <a:noFill/>
            <a:miter lim="800000"/>
            <a:headEnd/>
            <a:tailEnd/>
          </a:ln>
        </p:spPr>
        <p:txBody>
          <a:bodyPr anchor="b"/>
          <a:lstStyle/>
          <a:p>
            <a:pPr eaLnBrk="0" hangingPunct="0">
              <a:defRPr/>
            </a:pPr>
            <a:r>
              <a:rPr lang="en-GB" sz="2000" b="1" kern="0" dirty="0">
                <a:latin typeface="+mj-lt"/>
                <a:ea typeface="+mj-ea"/>
                <a:cs typeface="+mj-cs"/>
              </a:rPr>
              <a:t>Claiming procedure, financial report</a:t>
            </a:r>
          </a:p>
        </p:txBody>
      </p:sp>
      <p:pic>
        <p:nvPicPr>
          <p:cNvPr id="4099" name="Picture 12" descr="Project claiming and reporting process with numbers and time scale"/>
          <p:cNvPicPr>
            <a:picLocks noChangeAspect="1" noChangeArrowheads="1"/>
          </p:cNvPicPr>
          <p:nvPr/>
        </p:nvPicPr>
        <p:blipFill>
          <a:blip r:embed="rId3" cstate="print"/>
          <a:srcRect l="4663" t="6750" r="1219"/>
          <a:stretch>
            <a:fillRect/>
          </a:stretch>
        </p:blipFill>
        <p:spPr bwMode="auto">
          <a:xfrm>
            <a:off x="684213" y="1382713"/>
            <a:ext cx="7920037" cy="499586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6627" name="Title 1"/>
          <p:cNvSpPr>
            <a:spLocks noGrp="1"/>
          </p:cNvSpPr>
          <p:nvPr>
            <p:ph type="title"/>
          </p:nvPr>
        </p:nvSpPr>
        <p:spPr>
          <a:xfrm>
            <a:off x="457200" y="273050"/>
            <a:ext cx="6543675" cy="1162050"/>
          </a:xfrm>
        </p:spPr>
        <p:txBody>
          <a:bodyPr/>
          <a:lstStyle/>
          <a:p>
            <a:r>
              <a:rPr lang="en-GB" smtClean="0"/>
              <a:t>Certificate of Expenditure 3 (4)</a:t>
            </a:r>
          </a:p>
        </p:txBody>
      </p:sp>
      <p:pic>
        <p:nvPicPr>
          <p:cNvPr id="26628" name="Picture 21"/>
          <p:cNvPicPr>
            <a:picLocks noChangeAspect="1" noChangeArrowheads="1"/>
          </p:cNvPicPr>
          <p:nvPr/>
        </p:nvPicPr>
        <p:blipFill>
          <a:blip r:embed="rId3" cstate="print"/>
          <a:srcRect/>
          <a:stretch>
            <a:fillRect/>
          </a:stretch>
        </p:blipFill>
        <p:spPr bwMode="auto">
          <a:xfrm>
            <a:off x="28575" y="28575"/>
            <a:ext cx="1666875" cy="762000"/>
          </a:xfrm>
          <a:prstGeom prst="rect">
            <a:avLst/>
          </a:prstGeom>
          <a:noFill/>
          <a:ln w="9525">
            <a:noFill/>
            <a:miter lim="800000"/>
            <a:headEnd/>
            <a:tailEnd/>
          </a:ln>
        </p:spPr>
      </p:pic>
      <p:pic>
        <p:nvPicPr>
          <p:cNvPr id="26629" name="Picture 5" descr="C:\DOCUME~1\niclas\LOCALS~1\Temp\msohtmlclip1\01\clip_image003.gif"/>
          <p:cNvPicPr>
            <a:picLocks noChangeAspect="1" noChangeArrowheads="1"/>
          </p:cNvPicPr>
          <p:nvPr/>
        </p:nvPicPr>
        <p:blipFill>
          <a:blip r:embed="rId4" cstate="print"/>
          <a:srcRect/>
          <a:stretch>
            <a:fillRect/>
          </a:stretch>
        </p:blipFill>
        <p:spPr bwMode="auto">
          <a:xfrm>
            <a:off x="0" y="0"/>
            <a:ext cx="323850" cy="228600"/>
          </a:xfrm>
          <a:prstGeom prst="rect">
            <a:avLst/>
          </a:prstGeom>
          <a:noFill/>
          <a:ln w="9525">
            <a:noFill/>
            <a:miter lim="800000"/>
            <a:headEnd/>
            <a:tailEnd/>
          </a:ln>
        </p:spPr>
      </p:pic>
      <p:pic>
        <p:nvPicPr>
          <p:cNvPr id="26630" name="Picture 5" descr="C:\DOCUME~1\niclas\LOCALS~1\Temp\msohtmlclip1\01\clip_image001.gif"/>
          <p:cNvPicPr>
            <a:picLocks noChangeAspect="1" noChangeArrowheads="1"/>
          </p:cNvPicPr>
          <p:nvPr/>
        </p:nvPicPr>
        <p:blipFill>
          <a:blip r:embed="rId4" cstate="print"/>
          <a:srcRect/>
          <a:stretch>
            <a:fillRect/>
          </a:stretch>
        </p:blipFill>
        <p:spPr bwMode="auto">
          <a:xfrm>
            <a:off x="0" y="0"/>
            <a:ext cx="323850" cy="228600"/>
          </a:xfrm>
          <a:prstGeom prst="rect">
            <a:avLst/>
          </a:prstGeom>
          <a:noFill/>
          <a:ln w="9525">
            <a:noFill/>
            <a:miter lim="800000"/>
            <a:headEnd/>
            <a:tailEnd/>
          </a:ln>
        </p:spPr>
      </p:pic>
      <p:pic>
        <p:nvPicPr>
          <p:cNvPr id="26631" name="Picture 6" descr="C:\DOCUME~1\niclas\LOCALS~1\Temp\msohtmlclip1\01\clip_image001.gif"/>
          <p:cNvPicPr>
            <a:picLocks noChangeAspect="1" noChangeArrowheads="1"/>
          </p:cNvPicPr>
          <p:nvPr/>
        </p:nvPicPr>
        <p:blipFill>
          <a:blip r:embed="rId4" cstate="print"/>
          <a:srcRect/>
          <a:stretch>
            <a:fillRect/>
          </a:stretch>
        </p:blipFill>
        <p:spPr bwMode="auto">
          <a:xfrm>
            <a:off x="0" y="0"/>
            <a:ext cx="323850" cy="228600"/>
          </a:xfrm>
          <a:prstGeom prst="rect">
            <a:avLst/>
          </a:prstGeom>
          <a:noFill/>
          <a:ln w="9525">
            <a:noFill/>
            <a:miter lim="800000"/>
            <a:headEnd/>
            <a:tailEnd/>
          </a:ln>
        </p:spPr>
      </p:pic>
      <p:pic>
        <p:nvPicPr>
          <p:cNvPr id="26632" name="Picture 518"/>
          <p:cNvPicPr>
            <a:picLocks noChangeAspect="1" noChangeArrowheads="1"/>
          </p:cNvPicPr>
          <p:nvPr/>
        </p:nvPicPr>
        <p:blipFill>
          <a:blip r:embed="rId5" cstate="print"/>
          <a:srcRect/>
          <a:stretch>
            <a:fillRect/>
          </a:stretch>
        </p:blipFill>
        <p:spPr bwMode="auto">
          <a:xfrm>
            <a:off x="571500" y="1500188"/>
            <a:ext cx="5208588" cy="4786312"/>
          </a:xfrm>
          <a:prstGeom prst="rect">
            <a:avLst/>
          </a:prstGeom>
          <a:noFill/>
          <a:ln w="9525">
            <a:noFill/>
            <a:miter lim="800000"/>
            <a:headEnd/>
            <a:tailEnd/>
          </a:ln>
        </p:spPr>
      </p:pic>
      <p:sp>
        <p:nvSpPr>
          <p:cNvPr id="26633" name="Control 2"/>
          <p:cNvSpPr>
            <a:spLocks noRot="1" noChangeArrowheads="1" noChangeShapeType="1"/>
          </p:cNvSpPr>
          <p:nvPr/>
        </p:nvSpPr>
        <p:spPr bwMode="auto">
          <a:xfrm>
            <a:off x="919163" y="760413"/>
            <a:ext cx="314325" cy="219075"/>
          </a:xfrm>
          <a:prstGeom prst="rect">
            <a:avLst/>
          </a:prstGeom>
          <a:noFill/>
          <a:ln w="9525">
            <a:noFill/>
            <a:miter lim="800000"/>
            <a:headEnd/>
            <a:tailEnd/>
          </a:ln>
        </p:spPr>
        <p:txBody>
          <a:bodyPr/>
          <a:lstStyle/>
          <a:p>
            <a:endParaRPr lang="en-US"/>
          </a:p>
        </p:txBody>
      </p:sp>
      <p:sp>
        <p:nvSpPr>
          <p:cNvPr id="26634" name="Control 4"/>
          <p:cNvSpPr>
            <a:spLocks noRot="1" noChangeArrowheads="1" noChangeShapeType="1"/>
          </p:cNvSpPr>
          <p:nvPr/>
        </p:nvSpPr>
        <p:spPr bwMode="auto">
          <a:xfrm>
            <a:off x="1252538" y="765175"/>
            <a:ext cx="314325" cy="219075"/>
          </a:xfrm>
          <a:prstGeom prst="rect">
            <a:avLst/>
          </a:prstGeom>
          <a:noFill/>
          <a:ln w="9525">
            <a:noFill/>
            <a:miter lim="800000"/>
            <a:headEnd/>
            <a:tailEnd/>
          </a:ln>
        </p:spPr>
        <p:txBody>
          <a:bodyPr/>
          <a:lstStyle/>
          <a:p>
            <a:endParaRPr lang="en-US"/>
          </a:p>
        </p:txBody>
      </p:sp>
      <p:sp>
        <p:nvSpPr>
          <p:cNvPr id="26635" name="Control 3"/>
          <p:cNvSpPr>
            <a:spLocks noRot="1" noChangeArrowheads="1" noChangeShapeType="1"/>
          </p:cNvSpPr>
          <p:nvPr/>
        </p:nvSpPr>
        <p:spPr bwMode="auto">
          <a:xfrm>
            <a:off x="1252538" y="927100"/>
            <a:ext cx="314325" cy="219075"/>
          </a:xfrm>
          <a:prstGeom prst="rect">
            <a:avLst/>
          </a:prstGeom>
          <a:noFill/>
          <a:ln w="9525">
            <a:noFill/>
            <a:miter lim="800000"/>
            <a:headEnd/>
            <a:tailEnd/>
          </a:ln>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7651" name="Title 1"/>
          <p:cNvSpPr>
            <a:spLocks noGrp="1"/>
          </p:cNvSpPr>
          <p:nvPr>
            <p:ph type="title"/>
          </p:nvPr>
        </p:nvSpPr>
        <p:spPr>
          <a:xfrm>
            <a:off x="457200" y="273050"/>
            <a:ext cx="6543675" cy="1162050"/>
          </a:xfrm>
        </p:spPr>
        <p:txBody>
          <a:bodyPr/>
          <a:lstStyle/>
          <a:p>
            <a:r>
              <a:rPr lang="en-GB" smtClean="0"/>
              <a:t>Certificate of Expenditure 4 (4)</a:t>
            </a:r>
          </a:p>
        </p:txBody>
      </p:sp>
      <p:pic>
        <p:nvPicPr>
          <p:cNvPr id="27652" name="Picture 21"/>
          <p:cNvPicPr>
            <a:picLocks noChangeAspect="1" noChangeArrowheads="1"/>
          </p:cNvPicPr>
          <p:nvPr/>
        </p:nvPicPr>
        <p:blipFill>
          <a:blip r:embed="rId3" cstate="print"/>
          <a:srcRect/>
          <a:stretch>
            <a:fillRect/>
          </a:stretch>
        </p:blipFill>
        <p:spPr bwMode="auto">
          <a:xfrm>
            <a:off x="28575" y="28575"/>
            <a:ext cx="1666875" cy="762000"/>
          </a:xfrm>
          <a:prstGeom prst="rect">
            <a:avLst/>
          </a:prstGeom>
          <a:noFill/>
          <a:ln w="9525">
            <a:noFill/>
            <a:miter lim="800000"/>
            <a:headEnd/>
            <a:tailEnd/>
          </a:ln>
        </p:spPr>
      </p:pic>
      <p:pic>
        <p:nvPicPr>
          <p:cNvPr id="27653" name="Picture 5" descr="C:\DOCUME~1\niclas\LOCALS~1\Temp\msohtmlclip1\01\clip_image003.gif"/>
          <p:cNvPicPr>
            <a:picLocks noChangeAspect="1" noChangeArrowheads="1"/>
          </p:cNvPicPr>
          <p:nvPr/>
        </p:nvPicPr>
        <p:blipFill>
          <a:blip r:embed="rId4" cstate="print"/>
          <a:srcRect/>
          <a:stretch>
            <a:fillRect/>
          </a:stretch>
        </p:blipFill>
        <p:spPr bwMode="auto">
          <a:xfrm>
            <a:off x="0" y="0"/>
            <a:ext cx="323850" cy="228600"/>
          </a:xfrm>
          <a:prstGeom prst="rect">
            <a:avLst/>
          </a:prstGeom>
          <a:noFill/>
          <a:ln w="9525">
            <a:noFill/>
            <a:miter lim="800000"/>
            <a:headEnd/>
            <a:tailEnd/>
          </a:ln>
        </p:spPr>
      </p:pic>
      <p:pic>
        <p:nvPicPr>
          <p:cNvPr id="27654" name="Picture 5" descr="C:\DOCUME~1\niclas\LOCALS~1\Temp\msohtmlclip1\01\clip_image001.gif"/>
          <p:cNvPicPr>
            <a:picLocks noChangeAspect="1" noChangeArrowheads="1"/>
          </p:cNvPicPr>
          <p:nvPr/>
        </p:nvPicPr>
        <p:blipFill>
          <a:blip r:embed="rId4" cstate="print"/>
          <a:srcRect/>
          <a:stretch>
            <a:fillRect/>
          </a:stretch>
        </p:blipFill>
        <p:spPr bwMode="auto">
          <a:xfrm>
            <a:off x="0" y="0"/>
            <a:ext cx="323850" cy="228600"/>
          </a:xfrm>
          <a:prstGeom prst="rect">
            <a:avLst/>
          </a:prstGeom>
          <a:noFill/>
          <a:ln w="9525">
            <a:noFill/>
            <a:miter lim="800000"/>
            <a:headEnd/>
            <a:tailEnd/>
          </a:ln>
        </p:spPr>
      </p:pic>
      <p:pic>
        <p:nvPicPr>
          <p:cNvPr id="27655" name="Picture 6" descr="C:\DOCUME~1\niclas\LOCALS~1\Temp\msohtmlclip1\01\clip_image001.gif"/>
          <p:cNvPicPr>
            <a:picLocks noChangeAspect="1" noChangeArrowheads="1"/>
          </p:cNvPicPr>
          <p:nvPr/>
        </p:nvPicPr>
        <p:blipFill>
          <a:blip r:embed="rId4" cstate="print"/>
          <a:srcRect/>
          <a:stretch>
            <a:fillRect/>
          </a:stretch>
        </p:blipFill>
        <p:spPr bwMode="auto">
          <a:xfrm>
            <a:off x="0" y="0"/>
            <a:ext cx="323850" cy="228600"/>
          </a:xfrm>
          <a:prstGeom prst="rect">
            <a:avLst/>
          </a:prstGeom>
          <a:noFill/>
          <a:ln w="9525">
            <a:noFill/>
            <a:miter lim="800000"/>
            <a:headEnd/>
            <a:tailEnd/>
          </a:ln>
        </p:spPr>
      </p:pic>
      <p:pic>
        <p:nvPicPr>
          <p:cNvPr id="27656" name="Picture 5"/>
          <p:cNvPicPr>
            <a:picLocks noChangeAspect="1" noChangeArrowheads="1"/>
          </p:cNvPicPr>
          <p:nvPr/>
        </p:nvPicPr>
        <p:blipFill>
          <a:blip r:embed="rId5" cstate="print"/>
          <a:srcRect/>
          <a:stretch>
            <a:fillRect/>
          </a:stretch>
        </p:blipFill>
        <p:spPr bwMode="auto">
          <a:xfrm>
            <a:off x="571500" y="1576388"/>
            <a:ext cx="8126413" cy="4067175"/>
          </a:xfrm>
          <a:prstGeom prst="rect">
            <a:avLst/>
          </a:prstGeom>
          <a:noFill/>
          <a:ln w="9525">
            <a:noFill/>
            <a:miter lim="800000"/>
            <a:headEnd/>
            <a:tailEnd/>
          </a:ln>
        </p:spPr>
      </p:pic>
      <p:sp>
        <p:nvSpPr>
          <p:cNvPr id="27657" name="Control 2"/>
          <p:cNvSpPr>
            <a:spLocks noRot="1" noChangeArrowheads="1" noChangeShapeType="1"/>
          </p:cNvSpPr>
          <p:nvPr/>
        </p:nvSpPr>
        <p:spPr bwMode="auto">
          <a:xfrm>
            <a:off x="919163" y="760413"/>
            <a:ext cx="314325" cy="219075"/>
          </a:xfrm>
          <a:prstGeom prst="rect">
            <a:avLst/>
          </a:prstGeom>
          <a:noFill/>
          <a:ln w="9525">
            <a:noFill/>
            <a:miter lim="800000"/>
            <a:headEnd/>
            <a:tailEnd/>
          </a:ln>
        </p:spPr>
        <p:txBody>
          <a:bodyPr/>
          <a:lstStyle/>
          <a:p>
            <a:endParaRPr lang="en-US"/>
          </a:p>
        </p:txBody>
      </p:sp>
      <p:sp>
        <p:nvSpPr>
          <p:cNvPr id="27658" name="Control 4"/>
          <p:cNvSpPr>
            <a:spLocks noRot="1" noChangeArrowheads="1" noChangeShapeType="1"/>
          </p:cNvSpPr>
          <p:nvPr/>
        </p:nvSpPr>
        <p:spPr bwMode="auto">
          <a:xfrm>
            <a:off x="1252538" y="765175"/>
            <a:ext cx="314325" cy="219075"/>
          </a:xfrm>
          <a:prstGeom prst="rect">
            <a:avLst/>
          </a:prstGeom>
          <a:noFill/>
          <a:ln w="9525">
            <a:noFill/>
            <a:miter lim="800000"/>
            <a:headEnd/>
            <a:tailEnd/>
          </a:ln>
        </p:spPr>
        <p:txBody>
          <a:bodyPr/>
          <a:lstStyle/>
          <a:p>
            <a:endParaRPr lang="en-US"/>
          </a:p>
        </p:txBody>
      </p:sp>
      <p:sp>
        <p:nvSpPr>
          <p:cNvPr id="27659" name="Control 3"/>
          <p:cNvSpPr>
            <a:spLocks noRot="1" noChangeArrowheads="1" noChangeShapeType="1"/>
          </p:cNvSpPr>
          <p:nvPr/>
        </p:nvSpPr>
        <p:spPr bwMode="auto">
          <a:xfrm>
            <a:off x="1252538" y="927100"/>
            <a:ext cx="314325" cy="219075"/>
          </a:xfrm>
          <a:prstGeom prst="rect">
            <a:avLst/>
          </a:prstGeom>
          <a:noFill/>
          <a:ln w="9525">
            <a:noFill/>
            <a:miter lim="800000"/>
            <a:headEnd/>
            <a:tailEnd/>
          </a:ln>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sv-SE" smtClean="0"/>
              <a:t>Common errors</a:t>
            </a:r>
          </a:p>
        </p:txBody>
      </p:sp>
      <p:sp>
        <p:nvSpPr>
          <p:cNvPr id="28675" name="Rectangle 3"/>
          <p:cNvSpPr>
            <a:spLocks noGrp="1" noChangeArrowheads="1"/>
          </p:cNvSpPr>
          <p:nvPr>
            <p:ph type="body" idx="1"/>
          </p:nvPr>
        </p:nvSpPr>
        <p:spPr/>
        <p:txBody>
          <a:bodyPr/>
          <a:lstStyle/>
          <a:p>
            <a:r>
              <a:rPr lang="en-GB" smtClean="0"/>
              <a:t>Copies of Certificate of Expenditure and First Level Control checklists</a:t>
            </a:r>
          </a:p>
          <a:p>
            <a:pPr lvl="1"/>
            <a:r>
              <a:rPr lang="en-GB" smtClean="0"/>
              <a:t>Missing Blue-ink signatures, First Level Control and Lead Partner</a:t>
            </a:r>
          </a:p>
          <a:p>
            <a:pPr>
              <a:buFont typeface="Wingdings" pitchFamily="2" charset="2"/>
              <a:buNone/>
            </a:pPr>
            <a:endParaRPr lang="en-GB" smtClean="0"/>
          </a:p>
          <a:p>
            <a:pPr>
              <a:buFont typeface="Wingdings" pitchFamily="2" charset="2"/>
              <a:buNone/>
            </a:pPr>
            <a:r>
              <a:rPr lang="en-GB" smtClean="0"/>
              <a:t>• 	Certificate of Expenditure missing pages</a:t>
            </a:r>
          </a:p>
          <a:p>
            <a:pPr lvl="1"/>
            <a:r>
              <a:rPr lang="en-GB" smtClean="0"/>
              <a:t>Whole or part of document</a:t>
            </a:r>
          </a:p>
          <a:p>
            <a:pPr lvl="1"/>
            <a:endParaRPr lang="en-GB" smtClean="0"/>
          </a:p>
          <a:p>
            <a:r>
              <a:rPr lang="en-GB" smtClean="0"/>
              <a:t>Missing First Level Control checklist</a:t>
            </a:r>
          </a:p>
          <a:p>
            <a:pPr lvl="1"/>
            <a:r>
              <a:rPr lang="en-GB" smtClean="0"/>
              <a:t>Whole or part of document</a:t>
            </a:r>
          </a:p>
          <a:p>
            <a:pPr lvl="1">
              <a:buFont typeface="Wingdings" pitchFamily="2" charset="2"/>
              <a:buNone/>
            </a:pPr>
            <a:endParaRPr lang="en-GB" smtClean="0"/>
          </a:p>
          <a:p>
            <a:r>
              <a:rPr lang="en-GB" smtClean="0"/>
              <a:t>Old template for the Certificate of Expenditure</a:t>
            </a:r>
          </a:p>
          <a:p>
            <a:pPr lvl="1"/>
            <a:r>
              <a:rPr lang="en-GB" smtClean="0"/>
              <a:t>Template from previous programme period</a:t>
            </a:r>
          </a:p>
          <a:p>
            <a:pPr lvl="1"/>
            <a:r>
              <a:rPr lang="en-GB" smtClean="0"/>
              <a:t>Not the latest version, i.e. missing budget lines 10 and/or 11</a:t>
            </a:r>
          </a:p>
          <a:p>
            <a:pPr lvl="1"/>
            <a:endParaRPr lang="en-GB" smtClean="0"/>
          </a:p>
          <a:p>
            <a:r>
              <a:rPr lang="en-GB" smtClean="0"/>
              <a:t>Statement of Expenditure instead of Certificate of Expenditure</a:t>
            </a:r>
          </a:p>
          <a:p>
            <a:endParaRPr lang="sv-SE"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4" descr="Project claiming and reporting process with numbers and time scale"/>
          <p:cNvPicPr>
            <a:picLocks noChangeAspect="1" noChangeArrowheads="1"/>
          </p:cNvPicPr>
          <p:nvPr/>
        </p:nvPicPr>
        <p:blipFill>
          <a:blip r:embed="rId3" cstate="print"/>
          <a:srcRect l="4663" t="6676" r="46933" b="37294"/>
          <a:stretch>
            <a:fillRect/>
          </a:stretch>
        </p:blipFill>
        <p:spPr bwMode="auto">
          <a:xfrm>
            <a:off x="3924300" y="1606550"/>
            <a:ext cx="5111750" cy="3767138"/>
          </a:xfrm>
          <a:prstGeom prst="rect">
            <a:avLst/>
          </a:prstGeom>
          <a:noFill/>
          <a:ln w="9525">
            <a:noFill/>
            <a:miter lim="800000"/>
            <a:headEnd/>
            <a:tailEnd/>
          </a:ln>
        </p:spPr>
      </p:pic>
      <p:sp>
        <p:nvSpPr>
          <p:cNvPr id="29699" name="Text Box 7"/>
          <p:cNvSpPr txBox="1">
            <a:spLocks noChangeArrowheads="1"/>
          </p:cNvSpPr>
          <p:nvPr/>
        </p:nvSpPr>
        <p:spPr bwMode="auto">
          <a:xfrm>
            <a:off x="179388" y="1978025"/>
            <a:ext cx="4495800" cy="3013075"/>
          </a:xfrm>
          <a:prstGeom prst="rect">
            <a:avLst/>
          </a:prstGeom>
          <a:noFill/>
          <a:ln w="9525">
            <a:noFill/>
            <a:miter lim="800000"/>
            <a:headEnd/>
            <a:tailEnd/>
          </a:ln>
        </p:spPr>
        <p:txBody>
          <a:bodyPr>
            <a:spAutoFit/>
          </a:bodyPr>
          <a:lstStyle/>
          <a:p>
            <a:pPr hangingPunct="0"/>
            <a:r>
              <a:rPr lang="en-GB" sz="1200" b="1"/>
              <a:t>All partners have to sumbit the following documents to the Lead Partner:</a:t>
            </a:r>
            <a:br>
              <a:rPr lang="en-GB" sz="1200" b="1"/>
            </a:br>
            <a:endParaRPr lang="en-GB" sz="1200" b="1"/>
          </a:p>
          <a:p>
            <a:pPr hangingPunct="0">
              <a:buFont typeface="Arial" charset="0"/>
              <a:buChar char="•"/>
            </a:pPr>
            <a:r>
              <a:rPr lang="en-GB" sz="1200" b="1"/>
              <a:t> </a:t>
            </a:r>
            <a:r>
              <a:rPr lang="en-GB" sz="1200"/>
              <a:t>Certificate of Expenditure (blue ink version)</a:t>
            </a:r>
          </a:p>
          <a:p>
            <a:pPr hangingPunct="0"/>
            <a:endParaRPr lang="en-GB" sz="1200"/>
          </a:p>
          <a:p>
            <a:pPr hangingPunct="0">
              <a:buFont typeface="Arial" charset="0"/>
              <a:buChar char="•"/>
            </a:pPr>
            <a:r>
              <a:rPr lang="en-GB" sz="1200"/>
              <a:t>Additional documents which may be part of the Partnership Agreement:</a:t>
            </a:r>
          </a:p>
          <a:p>
            <a:pPr lvl="1" hangingPunct="0"/>
            <a:endParaRPr lang="en-GB" sz="1200"/>
          </a:p>
          <a:p>
            <a:pPr lvl="1" hangingPunct="0">
              <a:buFont typeface="Arial" charset="0"/>
              <a:buChar char="•"/>
            </a:pPr>
            <a:r>
              <a:rPr lang="en-GB" sz="1200"/>
              <a:t> Partner Activity Report (as part of the aggregated activity report)</a:t>
            </a:r>
          </a:p>
          <a:p>
            <a:pPr lvl="1" hangingPunct="0">
              <a:buFont typeface="Arial" charset="0"/>
              <a:buChar char="•"/>
            </a:pPr>
            <a:r>
              <a:rPr lang="en-GB" sz="1200"/>
              <a:t> FLC checklist</a:t>
            </a:r>
          </a:p>
          <a:p>
            <a:pPr lvl="1" hangingPunct="0">
              <a:buFont typeface="Arial" charset="0"/>
              <a:buChar char="•"/>
            </a:pPr>
            <a:r>
              <a:rPr lang="en-GB" sz="1200"/>
              <a:t> Transaction list of all expenditures</a:t>
            </a:r>
          </a:p>
          <a:p>
            <a:pPr lvl="1" hangingPunct="0">
              <a:buFont typeface="Arial" charset="0"/>
              <a:buChar char="•"/>
            </a:pPr>
            <a:r>
              <a:rPr lang="en-GB" sz="1200"/>
              <a:t> Other documents agreed within </a:t>
            </a:r>
          </a:p>
          <a:p>
            <a:pPr lvl="1" hangingPunct="0">
              <a:buFont typeface="Arial" charset="0"/>
              <a:buNone/>
            </a:pPr>
            <a:r>
              <a:rPr lang="en-GB" sz="1200"/>
              <a:t>the project partnership</a:t>
            </a:r>
          </a:p>
          <a:p>
            <a:pPr hangingPunct="0"/>
            <a:endParaRPr lang="en-GB" sz="1200"/>
          </a:p>
          <a:p>
            <a:pPr hangingPunct="0"/>
            <a:endParaRPr lang="en-GB" sz="1200"/>
          </a:p>
        </p:txBody>
      </p:sp>
      <p:sp>
        <p:nvSpPr>
          <p:cNvPr id="29700" name="Title 1"/>
          <p:cNvSpPr>
            <a:spLocks noGrp="1"/>
          </p:cNvSpPr>
          <p:nvPr>
            <p:ph type="title"/>
          </p:nvPr>
        </p:nvSpPr>
        <p:spPr>
          <a:xfrm>
            <a:off x="457200" y="273050"/>
            <a:ext cx="6543675" cy="1162050"/>
          </a:xfrm>
        </p:spPr>
        <p:txBody>
          <a:bodyPr/>
          <a:lstStyle/>
          <a:p>
            <a:r>
              <a:rPr lang="en-GB" smtClean="0"/>
              <a:t>Documents from Partner to Lead Partner</a:t>
            </a:r>
          </a:p>
        </p:txBody>
      </p:sp>
      <p:sp>
        <p:nvSpPr>
          <p:cNvPr id="29701"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GB" b="1" smtClean="0"/>
              <a:t>Lead Partner Principle</a:t>
            </a:r>
          </a:p>
        </p:txBody>
      </p:sp>
      <p:sp>
        <p:nvSpPr>
          <p:cNvPr id="30723" name="Content Placeholder 2"/>
          <p:cNvSpPr>
            <a:spLocks noGrp="1"/>
          </p:cNvSpPr>
          <p:nvPr>
            <p:ph idx="1"/>
          </p:nvPr>
        </p:nvSpPr>
        <p:spPr>
          <a:xfrm>
            <a:off x="457200" y="1557338"/>
            <a:ext cx="8229600" cy="4411662"/>
          </a:xfrm>
        </p:spPr>
        <p:txBody>
          <a:bodyPr/>
          <a:lstStyle/>
          <a:p>
            <a:pPr>
              <a:buFont typeface="Wingdings" pitchFamily="2" charset="2"/>
              <a:buNone/>
            </a:pPr>
            <a:endParaRPr lang="en-GB" smtClean="0"/>
          </a:p>
          <a:p>
            <a:r>
              <a:rPr lang="en-GB" smtClean="0"/>
              <a:t>Role Lead Partner:</a:t>
            </a:r>
          </a:p>
          <a:p>
            <a:pPr>
              <a:buFont typeface="Wingdings" pitchFamily="2" charset="2"/>
              <a:buNone/>
            </a:pPr>
            <a:endParaRPr lang="en-GB" smtClean="0"/>
          </a:p>
          <a:p>
            <a:pPr lvl="1"/>
            <a:r>
              <a:rPr lang="en-GB" smtClean="0"/>
              <a:t>Be the policeman of the project, ensure that all certified costs can be connected to eligible/approved project activities </a:t>
            </a:r>
            <a:r>
              <a:rPr lang="en-GB" smtClean="0">
                <a:solidFill>
                  <a:srgbClr val="FF0000"/>
                </a:solidFill>
              </a:rPr>
              <a:t>(Letter distributed)</a:t>
            </a:r>
          </a:p>
          <a:p>
            <a:pPr lvl="1"/>
            <a:endParaRPr lang="en-GB" smtClean="0"/>
          </a:p>
          <a:p>
            <a:pPr lvl="1">
              <a:buFont typeface="Wingdings" pitchFamily="2" charset="2"/>
              <a:buNone/>
            </a:pPr>
            <a:r>
              <a:rPr lang="en-US" smtClean="0"/>
              <a:t>	Northern Periphery Programme recommends that all partner Certificates of Expenditures (CoEs) to the LP are supported by a partner activity report, clearly outlining the individual partner activities, and a transaction list to demonstrate which costs are related to what activities.</a:t>
            </a:r>
          </a:p>
          <a:p>
            <a:pPr lvl="1">
              <a:buFont typeface="Wingdings" pitchFamily="2" charset="2"/>
              <a:buNone/>
            </a:pPr>
            <a:r>
              <a:rPr lang="en-GB" smtClean="0"/>
              <a:t>	</a:t>
            </a:r>
          </a:p>
          <a:p>
            <a:pPr lvl="1">
              <a:buFont typeface="Wingdings" pitchFamily="2" charset="2"/>
              <a:buNone/>
            </a:pPr>
            <a:r>
              <a:rPr lang="en-GB" smtClean="0"/>
              <a:t>	AND</a:t>
            </a:r>
          </a:p>
          <a:p>
            <a:pPr lvl="1">
              <a:buFont typeface="Wingdings" pitchFamily="2" charset="2"/>
              <a:buNone/>
            </a:pPr>
            <a:endParaRPr lang="en-GB" smtClean="0"/>
          </a:p>
          <a:p>
            <a:pPr lvl="1">
              <a:buFont typeface="Wingdings" pitchFamily="2" charset="2"/>
              <a:buNone/>
            </a:pPr>
            <a:r>
              <a:rPr lang="en-GB" smtClean="0"/>
              <a:t>	</a:t>
            </a:r>
            <a:r>
              <a:rPr lang="en-US" smtClean="0"/>
              <a:t>It is vital that the Lead Partner can extract the individual partner activities from the overall Work Package activity plan, potentially outline individual partner activities in the partnership agreement. </a:t>
            </a:r>
            <a:endParaRPr lang="sv-SE"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GB" b="1" smtClean="0"/>
              <a:t>Lead Partner Principle</a:t>
            </a:r>
          </a:p>
        </p:txBody>
      </p:sp>
      <p:sp>
        <p:nvSpPr>
          <p:cNvPr id="31747" name="Content Placeholder 2"/>
          <p:cNvSpPr>
            <a:spLocks noGrp="1"/>
          </p:cNvSpPr>
          <p:nvPr>
            <p:ph idx="1"/>
          </p:nvPr>
        </p:nvSpPr>
        <p:spPr/>
        <p:txBody>
          <a:bodyPr/>
          <a:lstStyle/>
          <a:p>
            <a:pPr>
              <a:buFont typeface="Wingdings" pitchFamily="2" charset="2"/>
              <a:buNone/>
            </a:pPr>
            <a:endParaRPr lang="en-GB" smtClean="0"/>
          </a:p>
          <a:p>
            <a:r>
              <a:rPr lang="en-GB" smtClean="0"/>
              <a:t>Role Lead Partner:</a:t>
            </a:r>
          </a:p>
          <a:p>
            <a:pPr>
              <a:buFont typeface="Wingdings" pitchFamily="2" charset="2"/>
              <a:buNone/>
            </a:pPr>
            <a:endParaRPr lang="en-GB" smtClean="0"/>
          </a:p>
          <a:p>
            <a:pPr lvl="1"/>
            <a:r>
              <a:rPr lang="sv-SE" smtClean="0"/>
              <a:t>Note</a:t>
            </a:r>
          </a:p>
          <a:p>
            <a:pPr lvl="1"/>
            <a:endParaRPr lang="sv-SE" smtClean="0"/>
          </a:p>
          <a:p>
            <a:pPr lvl="1">
              <a:buFont typeface="Wingdings" pitchFamily="2" charset="2"/>
              <a:buNone/>
            </a:pPr>
            <a:r>
              <a:rPr lang="en-US" smtClean="0">
                <a:latin typeface="Trebuchet MS" pitchFamily="34" charset="0"/>
              </a:rPr>
              <a:t>	</a:t>
            </a:r>
            <a:r>
              <a:rPr lang="en-US" smtClean="0"/>
              <a:t>The NPP does not require the first level controller of the Lead Partner to check the complete claim. This is instead done by the Managing Authority something we believe saves time in the payment process.</a:t>
            </a:r>
          </a:p>
          <a:p>
            <a:pPr lvl="1">
              <a:buFont typeface="Wingdings" pitchFamily="2" charset="2"/>
              <a:buNone/>
            </a:pPr>
            <a:r>
              <a:rPr lang="en-US" smtClean="0"/>
              <a:t>      </a:t>
            </a:r>
          </a:p>
          <a:p>
            <a:pPr lvl="1">
              <a:buFont typeface="Wingdings" pitchFamily="2" charset="2"/>
              <a:buNone/>
            </a:pPr>
            <a:r>
              <a:rPr lang="en-US" smtClean="0"/>
              <a:t>      However, according to EC guidelines this is within the scope of the Lead Partner’s FLC.</a:t>
            </a:r>
            <a:endParaRPr lang="sv-SE"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GB" b="1" smtClean="0"/>
              <a:t>Lead Partner Principle</a:t>
            </a:r>
          </a:p>
        </p:txBody>
      </p:sp>
      <p:sp>
        <p:nvSpPr>
          <p:cNvPr id="32771" name="Content Placeholder 2"/>
          <p:cNvSpPr>
            <a:spLocks noGrp="1"/>
          </p:cNvSpPr>
          <p:nvPr>
            <p:ph idx="1"/>
          </p:nvPr>
        </p:nvSpPr>
        <p:spPr/>
        <p:txBody>
          <a:bodyPr/>
          <a:lstStyle/>
          <a:p>
            <a:pPr>
              <a:buFont typeface="Wingdings" pitchFamily="2" charset="2"/>
              <a:buNone/>
            </a:pPr>
            <a:endParaRPr lang="en-GB" smtClean="0"/>
          </a:p>
          <a:p>
            <a:r>
              <a:rPr lang="en-GB" smtClean="0"/>
              <a:t>Role Lead Partner:</a:t>
            </a:r>
          </a:p>
          <a:p>
            <a:pPr>
              <a:buFont typeface="Wingdings" pitchFamily="2" charset="2"/>
              <a:buNone/>
            </a:pPr>
            <a:endParaRPr lang="en-GB" smtClean="0"/>
          </a:p>
          <a:p>
            <a:pPr lvl="1"/>
            <a:r>
              <a:rPr lang="en-GB" smtClean="0"/>
              <a:t>Acting as link between the project partners and the programme </a:t>
            </a:r>
          </a:p>
          <a:p>
            <a:pPr lvl="1"/>
            <a:r>
              <a:rPr lang="en-GB" smtClean="0"/>
              <a:t>Submitting the project progress report  </a:t>
            </a:r>
          </a:p>
          <a:p>
            <a:pPr lvl="1"/>
            <a:r>
              <a:rPr lang="en-GB" smtClean="0"/>
              <a:t>Overall responsibility for project coordination  </a:t>
            </a:r>
          </a:p>
          <a:p>
            <a:pPr lvl="1"/>
            <a:r>
              <a:rPr lang="en-GB" smtClean="0"/>
              <a:t>Formal beneficiary of ERDF and ERDF equivalent funding</a:t>
            </a:r>
          </a:p>
          <a:p>
            <a:pPr lvl="1"/>
            <a:r>
              <a:rPr lang="en-GB" smtClean="0"/>
              <a:t>Lead Partner has the responsibility to distribute the funding received from the NPP 2007-2013 among the project partnership in accordance with the spending by the partners.</a:t>
            </a:r>
          </a:p>
          <a:p>
            <a:pPr lvl="1"/>
            <a:endParaRPr lang="en-GB" smtClean="0"/>
          </a:p>
          <a:p>
            <a:pPr lvl="1">
              <a:buFont typeface="Wingdings" pitchFamily="2" charset="2"/>
              <a:buNone/>
            </a:pPr>
            <a:r>
              <a:rPr lang="en-GB" smtClean="0"/>
              <a:t>	The complete Lead Partner responsibilities are stipulated in Regulation:</a:t>
            </a:r>
          </a:p>
          <a:p>
            <a:pPr lvl="1">
              <a:buFont typeface="Wingdings" pitchFamily="2" charset="2"/>
              <a:buNone/>
            </a:pPr>
            <a:r>
              <a:rPr lang="en-GB" smtClean="0"/>
              <a:t> 	(EC) 1080/2006, Art 20</a:t>
            </a:r>
          </a:p>
          <a:p>
            <a:pPr lvl="1">
              <a:buFont typeface="Wingdings" pitchFamily="2" charset="2"/>
              <a:buNone/>
            </a:pPr>
            <a:endParaRPr lang="en-GB" smtClean="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5" descr="Project claiming and reporting process with numbers and time scale"/>
          <p:cNvPicPr>
            <a:picLocks noChangeAspect="1" noChangeArrowheads="1"/>
          </p:cNvPicPr>
          <p:nvPr/>
        </p:nvPicPr>
        <p:blipFill>
          <a:blip r:embed="rId3" cstate="print"/>
          <a:srcRect l="4663" t="6676" r="34126" b="30206"/>
          <a:stretch>
            <a:fillRect/>
          </a:stretch>
        </p:blipFill>
        <p:spPr bwMode="auto">
          <a:xfrm>
            <a:off x="3502025" y="1730375"/>
            <a:ext cx="5189538" cy="3406775"/>
          </a:xfrm>
          <a:prstGeom prst="rect">
            <a:avLst/>
          </a:prstGeom>
          <a:noFill/>
          <a:ln w="9525">
            <a:noFill/>
            <a:miter lim="800000"/>
            <a:headEnd/>
            <a:tailEnd/>
          </a:ln>
        </p:spPr>
      </p:pic>
      <p:sp>
        <p:nvSpPr>
          <p:cNvPr id="33795" name="Text Box 7"/>
          <p:cNvSpPr txBox="1">
            <a:spLocks noChangeArrowheads="1"/>
          </p:cNvSpPr>
          <p:nvPr/>
        </p:nvSpPr>
        <p:spPr bwMode="auto">
          <a:xfrm>
            <a:off x="555625" y="1978025"/>
            <a:ext cx="3319463" cy="2830513"/>
          </a:xfrm>
          <a:prstGeom prst="rect">
            <a:avLst/>
          </a:prstGeom>
          <a:noFill/>
          <a:ln w="9525">
            <a:noFill/>
            <a:miter lim="800000"/>
            <a:headEnd/>
            <a:tailEnd/>
          </a:ln>
        </p:spPr>
        <p:txBody>
          <a:bodyPr>
            <a:spAutoFit/>
          </a:bodyPr>
          <a:lstStyle/>
          <a:p>
            <a:pPr hangingPunct="0"/>
            <a:r>
              <a:rPr lang="sv-SE" sz="1200" b="1"/>
              <a:t>In order to make a complete progress report the Lead Partner has to submitt the following documents to the Secretariat:</a:t>
            </a:r>
            <a:br>
              <a:rPr lang="sv-SE" sz="1200" b="1"/>
            </a:br>
            <a:endParaRPr lang="sv-SE" sz="1200" b="1"/>
          </a:p>
          <a:p>
            <a:pPr hangingPunct="0">
              <a:buFont typeface="Arial" charset="0"/>
              <a:buChar char="•"/>
            </a:pPr>
            <a:r>
              <a:rPr lang="sv-SE" sz="1200"/>
              <a:t> Activity Report</a:t>
            </a:r>
          </a:p>
          <a:p>
            <a:pPr hangingPunct="0">
              <a:buFont typeface="Arial" charset="0"/>
              <a:buChar char="•"/>
            </a:pPr>
            <a:r>
              <a:rPr lang="sv-SE" sz="1200"/>
              <a:t> Project claim</a:t>
            </a:r>
          </a:p>
          <a:p>
            <a:pPr hangingPunct="0">
              <a:buFont typeface="Arial" charset="0"/>
              <a:buChar char="•"/>
            </a:pPr>
            <a:r>
              <a:rPr lang="sv-SE" sz="1200"/>
              <a:t> Summary of Certificates of Expenditure</a:t>
            </a:r>
          </a:p>
          <a:p>
            <a:pPr hangingPunct="0">
              <a:buFont typeface="Arial" charset="0"/>
              <a:buChar char="•"/>
            </a:pPr>
            <a:r>
              <a:rPr lang="sv-SE" sz="1200"/>
              <a:t> Certificate of Expenditure </a:t>
            </a:r>
          </a:p>
          <a:p>
            <a:pPr hangingPunct="0">
              <a:buFont typeface="Arial" charset="0"/>
              <a:buNone/>
            </a:pPr>
            <a:r>
              <a:rPr lang="sv-SE" sz="1200"/>
              <a:t>   (blue ink version) from all partners</a:t>
            </a:r>
          </a:p>
          <a:p>
            <a:pPr hangingPunct="0">
              <a:buFont typeface="Arial" charset="0"/>
              <a:buChar char="•"/>
            </a:pPr>
            <a:r>
              <a:rPr lang="sv-SE" sz="1200"/>
              <a:t> FLC checklists from all partners</a:t>
            </a:r>
          </a:p>
          <a:p>
            <a:pPr hangingPunct="0"/>
            <a:endParaRPr lang="sv-SE" sz="1200"/>
          </a:p>
          <a:p>
            <a:pPr hangingPunct="0"/>
            <a:r>
              <a:rPr lang="sv-SE" sz="1200"/>
              <a:t>Note that the Activity Report and COE have to be submitted both in blue ink version, by post, as well as an electronic version by e-mail.</a:t>
            </a:r>
          </a:p>
          <a:p>
            <a:pPr hangingPunct="0"/>
            <a:endParaRPr lang="en-US" sz="1200"/>
          </a:p>
        </p:txBody>
      </p:sp>
      <p:sp>
        <p:nvSpPr>
          <p:cNvPr id="33796" name="Title 1"/>
          <p:cNvSpPr>
            <a:spLocks noGrp="1"/>
          </p:cNvSpPr>
          <p:nvPr>
            <p:ph type="title"/>
          </p:nvPr>
        </p:nvSpPr>
        <p:spPr>
          <a:xfrm>
            <a:off x="457200" y="273050"/>
            <a:ext cx="6543675" cy="1162050"/>
          </a:xfrm>
        </p:spPr>
        <p:txBody>
          <a:bodyPr/>
          <a:lstStyle/>
          <a:p>
            <a:r>
              <a:rPr lang="en-GB" smtClean="0"/>
              <a:t>Documents from Lead Partner to the Secretariat</a:t>
            </a:r>
          </a:p>
        </p:txBody>
      </p:sp>
      <p:sp>
        <p:nvSpPr>
          <p:cNvPr id="33797"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sv-SE" smtClean="0"/>
              <a:t>Desk check errors</a:t>
            </a:r>
          </a:p>
        </p:txBody>
      </p:sp>
      <p:sp>
        <p:nvSpPr>
          <p:cNvPr id="38915" name="Rectangle 3"/>
          <p:cNvSpPr>
            <a:spLocks noGrp="1" noChangeArrowheads="1"/>
          </p:cNvSpPr>
          <p:nvPr>
            <p:ph type="body" idx="1"/>
          </p:nvPr>
        </p:nvSpPr>
        <p:spPr>
          <a:xfrm>
            <a:off x="457200" y="1419225"/>
            <a:ext cx="8229600" cy="4411663"/>
          </a:xfrm>
        </p:spPr>
        <p:txBody>
          <a:bodyPr/>
          <a:lstStyle/>
          <a:p>
            <a:pPr>
              <a:lnSpc>
                <a:spcPct val="80000"/>
              </a:lnSpc>
            </a:pPr>
            <a:r>
              <a:rPr lang="en-GB" smtClean="0"/>
              <a:t>Wrong expense period on Payment claim</a:t>
            </a:r>
          </a:p>
          <a:p>
            <a:pPr lvl="1">
              <a:lnSpc>
                <a:spcPct val="80000"/>
              </a:lnSpc>
            </a:pPr>
            <a:r>
              <a:rPr lang="en-GB" smtClean="0"/>
              <a:t>In relation to decision</a:t>
            </a:r>
          </a:p>
          <a:p>
            <a:pPr lvl="1">
              <a:lnSpc>
                <a:spcPct val="80000"/>
              </a:lnSpc>
            </a:pPr>
            <a:r>
              <a:rPr lang="en-GB" smtClean="0"/>
              <a:t>In relation to Certificate of Expenditures</a:t>
            </a:r>
          </a:p>
          <a:p>
            <a:pPr lvl="1">
              <a:lnSpc>
                <a:spcPct val="80000"/>
              </a:lnSpc>
              <a:buFont typeface="Wingdings" pitchFamily="2" charset="2"/>
              <a:buNone/>
            </a:pPr>
            <a:endParaRPr lang="en-GB" smtClean="0"/>
          </a:p>
          <a:p>
            <a:pPr>
              <a:lnSpc>
                <a:spcPct val="80000"/>
              </a:lnSpc>
            </a:pPr>
            <a:r>
              <a:rPr lang="en-GB" smtClean="0"/>
              <a:t>Wrong bank information, IBAN / BIC</a:t>
            </a:r>
          </a:p>
          <a:p>
            <a:pPr lvl="1">
              <a:lnSpc>
                <a:spcPct val="80000"/>
              </a:lnSpc>
            </a:pPr>
            <a:r>
              <a:rPr lang="en-GB" smtClean="0"/>
              <a:t>In relation to application/decision</a:t>
            </a:r>
          </a:p>
          <a:p>
            <a:pPr lvl="1">
              <a:lnSpc>
                <a:spcPct val="80000"/>
              </a:lnSpc>
            </a:pPr>
            <a:r>
              <a:rPr lang="en-GB" smtClean="0"/>
              <a:t>In relation to latest supplied information</a:t>
            </a:r>
          </a:p>
          <a:p>
            <a:pPr lvl="1">
              <a:lnSpc>
                <a:spcPct val="80000"/>
              </a:lnSpc>
              <a:buFont typeface="Wingdings" pitchFamily="2" charset="2"/>
              <a:buNone/>
            </a:pPr>
            <a:endParaRPr lang="en-GB" smtClean="0"/>
          </a:p>
          <a:p>
            <a:pPr>
              <a:lnSpc>
                <a:spcPct val="80000"/>
              </a:lnSpc>
            </a:pPr>
            <a:r>
              <a:rPr lang="en-GB" smtClean="0"/>
              <a:t>Claim signed by person not authorized to sign for the organisation</a:t>
            </a:r>
          </a:p>
          <a:p>
            <a:pPr lvl="1">
              <a:lnSpc>
                <a:spcPct val="80000"/>
              </a:lnSpc>
            </a:pPr>
            <a:r>
              <a:rPr lang="en-GB" smtClean="0"/>
              <a:t>In relation to enclosure 2 of decision</a:t>
            </a:r>
          </a:p>
          <a:p>
            <a:pPr lvl="1">
              <a:lnSpc>
                <a:spcPct val="80000"/>
              </a:lnSpc>
            </a:pPr>
            <a:r>
              <a:rPr lang="en-GB" smtClean="0"/>
              <a:t>In relation to latest supplied information</a:t>
            </a:r>
          </a:p>
          <a:p>
            <a:pPr lvl="1">
              <a:lnSpc>
                <a:spcPct val="80000"/>
              </a:lnSpc>
              <a:buFont typeface="Wingdings" pitchFamily="2" charset="2"/>
              <a:buNone/>
            </a:pPr>
            <a:endParaRPr lang="en-GB" smtClean="0"/>
          </a:p>
          <a:p>
            <a:pPr>
              <a:lnSpc>
                <a:spcPct val="80000"/>
              </a:lnSpc>
            </a:pPr>
            <a:r>
              <a:rPr lang="en-GB" smtClean="0"/>
              <a:t>Faulty Summary of CoE:s page</a:t>
            </a:r>
          </a:p>
          <a:p>
            <a:pPr lvl="1">
              <a:lnSpc>
                <a:spcPct val="80000"/>
              </a:lnSpc>
            </a:pPr>
            <a:r>
              <a:rPr lang="en-GB" smtClean="0"/>
              <a:t>Partner listed on wrong funding source compared to the decision, mostly of the 20% flexibility area</a:t>
            </a:r>
          </a:p>
          <a:p>
            <a:pPr lvl="1">
              <a:lnSpc>
                <a:spcPct val="80000"/>
              </a:lnSpc>
            </a:pPr>
            <a:r>
              <a:rPr lang="en-GB" smtClean="0"/>
              <a:t>Expenditure amounts entered in Summary of CoE:s not corresponding with Partner CoE.</a:t>
            </a:r>
          </a:p>
          <a:p>
            <a:pPr lvl="1">
              <a:lnSpc>
                <a:spcPct val="80000"/>
              </a:lnSpc>
            </a:pPr>
            <a:r>
              <a:rPr lang="en-GB" smtClean="0"/>
              <a:t>Faulty 2nd page of project claim due to mistakes in Summary of CoE:s page</a:t>
            </a:r>
          </a:p>
          <a:p>
            <a:pPr lvl="1">
              <a:lnSpc>
                <a:spcPct val="80000"/>
              </a:lnSpc>
            </a:pPr>
            <a:r>
              <a:rPr lang="en-GB" smtClean="0"/>
              <a:t>Match funding amounts entered in Summary of CoE:s not corresponding with Partner CoE:s</a:t>
            </a:r>
          </a:p>
          <a:p>
            <a:pPr lvl="1">
              <a:lnSpc>
                <a:spcPct val="80000"/>
              </a:lnSpc>
            </a:pPr>
            <a:r>
              <a:rPr lang="en-GB" smtClean="0"/>
              <a:t>Costs certified in budget lines that has nothing budgeted for.</a:t>
            </a:r>
          </a:p>
          <a:p>
            <a:pPr>
              <a:lnSpc>
                <a:spcPct val="80000"/>
              </a:lnSpc>
            </a:pPr>
            <a:endParaRPr lang="sv-SE" smtClean="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sv-SE" smtClean="0"/>
              <a:t>Desk check errors</a:t>
            </a:r>
          </a:p>
        </p:txBody>
      </p:sp>
      <p:sp>
        <p:nvSpPr>
          <p:cNvPr id="39939" name="Rectangle 3"/>
          <p:cNvSpPr>
            <a:spLocks noGrp="1" noChangeArrowheads="1"/>
          </p:cNvSpPr>
          <p:nvPr>
            <p:ph type="body" idx="1"/>
          </p:nvPr>
        </p:nvSpPr>
        <p:spPr/>
        <p:txBody>
          <a:bodyPr/>
          <a:lstStyle/>
          <a:p>
            <a:r>
              <a:rPr lang="en-GB" smtClean="0"/>
              <a:t>Invalid Certificate of Expenditure</a:t>
            </a:r>
          </a:p>
          <a:p>
            <a:pPr lvl="1"/>
            <a:r>
              <a:rPr lang="en-GB" smtClean="0"/>
              <a:t>First Level Controller not approved by National Controller</a:t>
            </a:r>
          </a:p>
          <a:p>
            <a:pPr lvl="1"/>
            <a:r>
              <a:rPr lang="en-GB" smtClean="0"/>
              <a:t>Wrong expense period, expenses approved beyond the claim period</a:t>
            </a:r>
          </a:p>
          <a:p>
            <a:pPr lvl="1"/>
            <a:r>
              <a:rPr lang="en-GB" smtClean="0"/>
              <a:t>Deductions missing from page 3 of CoE</a:t>
            </a:r>
          </a:p>
          <a:p>
            <a:pPr lvl="1"/>
            <a:r>
              <a:rPr lang="en-GB" smtClean="0"/>
              <a:t>Wrong expenditure and match fundin</a:t>
            </a:r>
          </a:p>
          <a:p>
            <a:pPr lvl="2"/>
            <a:r>
              <a:rPr lang="en-GB" smtClean="0"/>
              <a:t>Amounts in current CoE versus previous CoE, doesn’t correspond.</a:t>
            </a:r>
          </a:p>
          <a:p>
            <a:endParaRPr lang="en-GB" smtClean="0"/>
          </a:p>
          <a:p>
            <a:r>
              <a:rPr lang="en-GB" smtClean="0"/>
              <a:t>Insufficient First Level Control Check list</a:t>
            </a:r>
          </a:p>
          <a:p>
            <a:pPr lvl="1"/>
            <a:r>
              <a:rPr lang="en-GB" smtClean="0"/>
              <a:t>All answers not ticked</a:t>
            </a:r>
          </a:p>
          <a:p>
            <a:pPr lvl="1"/>
            <a:r>
              <a:rPr lang="en-GB" smtClean="0"/>
              <a:t>Answers on questions 8-12 “Not checked” or “Not applicable”, without specifying reason why.</a:t>
            </a:r>
          </a:p>
          <a:p>
            <a:endParaRPr lang="sv-SE" smtClean="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457200" y="122238"/>
            <a:ext cx="7543800" cy="1295400"/>
          </a:xfrm>
          <a:prstGeom prst="rect">
            <a:avLst/>
          </a:prstGeom>
          <a:noFill/>
          <a:ln w="9525">
            <a:noFill/>
            <a:miter lim="800000"/>
            <a:headEnd/>
            <a:tailEnd/>
          </a:ln>
        </p:spPr>
        <p:txBody>
          <a:bodyPr anchor="b"/>
          <a:lstStyle/>
          <a:p>
            <a:pPr eaLnBrk="0" hangingPunct="0">
              <a:defRPr/>
            </a:pPr>
            <a:r>
              <a:rPr lang="en-GB" sz="2000" b="1" kern="0" dirty="0">
                <a:latin typeface="+mj-lt"/>
                <a:ea typeface="+mj-ea"/>
                <a:cs typeface="+mj-cs"/>
              </a:rPr>
              <a:t>Document retention</a:t>
            </a:r>
          </a:p>
        </p:txBody>
      </p:sp>
      <p:sp>
        <p:nvSpPr>
          <p:cNvPr id="5123" name="Text Box 7"/>
          <p:cNvSpPr txBox="1">
            <a:spLocks noChangeArrowheads="1"/>
          </p:cNvSpPr>
          <p:nvPr/>
        </p:nvSpPr>
        <p:spPr bwMode="auto">
          <a:xfrm>
            <a:off x="1228725" y="2500313"/>
            <a:ext cx="6486525" cy="1754187"/>
          </a:xfrm>
          <a:prstGeom prst="rect">
            <a:avLst/>
          </a:prstGeom>
          <a:noFill/>
          <a:ln w="9525">
            <a:noFill/>
            <a:miter lim="800000"/>
            <a:headEnd/>
            <a:tailEnd/>
          </a:ln>
        </p:spPr>
        <p:txBody>
          <a:bodyPr>
            <a:spAutoFit/>
          </a:bodyPr>
          <a:lstStyle/>
          <a:p>
            <a:pPr hangingPunct="0"/>
            <a:r>
              <a:rPr lang="en-GB" sz="1600" b="1"/>
              <a:t>NOTE: </a:t>
            </a:r>
            <a:r>
              <a:rPr lang="en-GB" sz="1600" b="1" i="1"/>
              <a:t>In case of an audit, all project partners must preserve copies of ALL supporting documents until three years have passed after Programme closure. We recommend that supporting documentation is preserved at least until year 2020. Lead Partner and Partners must also consider national legislation regarding preservation of accounting material.</a:t>
            </a:r>
            <a:endParaRPr lang="en-US" sz="1600"/>
          </a:p>
          <a:p>
            <a:pPr hangingPunct="0"/>
            <a:endParaRPr lang="en-US" sz="120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7"/>
          <p:cNvSpPr txBox="1">
            <a:spLocks noChangeArrowheads="1"/>
          </p:cNvSpPr>
          <p:nvPr/>
        </p:nvSpPr>
        <p:spPr bwMode="auto">
          <a:xfrm>
            <a:off x="500063" y="1571625"/>
            <a:ext cx="7000875" cy="3600450"/>
          </a:xfrm>
          <a:prstGeom prst="rect">
            <a:avLst/>
          </a:prstGeom>
          <a:noFill/>
          <a:ln w="9525">
            <a:noFill/>
            <a:miter lim="800000"/>
            <a:headEnd/>
            <a:tailEnd/>
          </a:ln>
        </p:spPr>
        <p:txBody>
          <a:bodyPr>
            <a:spAutoFit/>
          </a:bodyPr>
          <a:lstStyle/>
          <a:p>
            <a:r>
              <a:rPr lang="en-GB" sz="1200" b="1"/>
              <a:t>Changes in project implementation</a:t>
            </a:r>
            <a:endParaRPr lang="en-US" sz="1200"/>
          </a:p>
          <a:p>
            <a:r>
              <a:rPr lang="en-GB" sz="1200"/>
              <a:t> </a:t>
            </a:r>
            <a:endParaRPr lang="en-US" sz="1200"/>
          </a:p>
          <a:p>
            <a:r>
              <a:rPr lang="da-DK" sz="1200"/>
              <a:t>All changes in project implementation have to be communicated to the Secretariat and need preapproval before becoming eligible (this includes changes in project end date, budget changes and changes in the activity plan). The degree of the change (major or minor) will be determined by the Secretariat:</a:t>
            </a:r>
          </a:p>
          <a:p>
            <a:endParaRPr lang="da-DK" sz="1200"/>
          </a:p>
          <a:p>
            <a:r>
              <a:rPr lang="da-DK" sz="1200" b="1"/>
              <a:t>Rule of thumb:</a:t>
            </a:r>
          </a:p>
          <a:p>
            <a:endParaRPr lang="da-DK" sz="1200" b="1"/>
          </a:p>
          <a:p>
            <a:pPr>
              <a:buFontTx/>
              <a:buAutoNum type="arabicPeriod"/>
            </a:pPr>
            <a:r>
              <a:rPr lang="da-DK" sz="1200" b="1"/>
              <a:t>Please describe the change in the budget, activity plan, partnership, project co-ordinator staff, project time period, indicators or other changes to the Secretariat in an e-mail. </a:t>
            </a:r>
          </a:p>
          <a:p>
            <a:pPr>
              <a:buFontTx/>
              <a:buAutoNum type="arabicPeriod"/>
            </a:pPr>
            <a:r>
              <a:rPr lang="da-DK" sz="1200" b="1"/>
              <a:t>Justify the need for change</a:t>
            </a:r>
          </a:p>
          <a:p>
            <a:pPr>
              <a:buFontTx/>
              <a:buAutoNum type="arabicPeriod"/>
            </a:pPr>
            <a:r>
              <a:rPr lang="da-DK" sz="1200" b="1"/>
              <a:t>Describe the impact on project implementation. </a:t>
            </a:r>
          </a:p>
          <a:p>
            <a:endParaRPr lang="da-DK" sz="1200" b="1"/>
          </a:p>
          <a:p>
            <a:r>
              <a:rPr lang="da-DK" sz="1200" b="1"/>
              <a:t>Maximum number requests two per year.</a:t>
            </a:r>
            <a:endParaRPr lang="en-GB" sz="1200"/>
          </a:p>
          <a:p>
            <a:pPr hangingPunct="0"/>
            <a:endParaRPr lang="sv-SE" sz="1200" b="1"/>
          </a:p>
          <a:p>
            <a:pPr hangingPunct="0"/>
            <a:endParaRPr lang="sv-SE" sz="1200" b="1"/>
          </a:p>
          <a:p>
            <a:pPr hangingPunct="0"/>
            <a:endParaRPr lang="sv-SE" sz="1200"/>
          </a:p>
          <a:p>
            <a:pPr hangingPunct="0"/>
            <a:endParaRPr lang="en-US" sz="1200"/>
          </a:p>
        </p:txBody>
      </p:sp>
      <p:sp>
        <p:nvSpPr>
          <p:cNvPr id="40963" name="Title 1"/>
          <p:cNvSpPr>
            <a:spLocks noGrp="1"/>
          </p:cNvSpPr>
          <p:nvPr>
            <p:ph type="title"/>
          </p:nvPr>
        </p:nvSpPr>
        <p:spPr>
          <a:xfrm>
            <a:off x="457200" y="273050"/>
            <a:ext cx="6543675" cy="1162050"/>
          </a:xfrm>
        </p:spPr>
        <p:txBody>
          <a:bodyPr/>
          <a:lstStyle/>
          <a:p>
            <a:r>
              <a:rPr lang="en-GB" smtClean="0"/>
              <a:t>Project changes</a:t>
            </a:r>
          </a:p>
        </p:txBody>
      </p:sp>
      <p:sp>
        <p:nvSpPr>
          <p:cNvPr id="40964"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7"/>
          <p:cNvSpPr txBox="1">
            <a:spLocks noChangeArrowheads="1"/>
          </p:cNvSpPr>
          <p:nvPr/>
        </p:nvSpPr>
        <p:spPr bwMode="auto">
          <a:xfrm>
            <a:off x="500063" y="1571625"/>
            <a:ext cx="7000875" cy="4708525"/>
          </a:xfrm>
          <a:prstGeom prst="rect">
            <a:avLst/>
          </a:prstGeom>
          <a:noFill/>
          <a:ln w="9525">
            <a:noFill/>
            <a:miter lim="800000"/>
            <a:headEnd/>
            <a:tailEnd/>
          </a:ln>
        </p:spPr>
        <p:txBody>
          <a:bodyPr>
            <a:spAutoFit/>
          </a:bodyPr>
          <a:lstStyle/>
          <a:p>
            <a:r>
              <a:rPr lang="en-GB" sz="1200" b="1"/>
              <a:t>Changes in project implementation</a:t>
            </a:r>
            <a:endParaRPr lang="en-US" sz="1200"/>
          </a:p>
          <a:p>
            <a:r>
              <a:rPr lang="en-GB" sz="1200"/>
              <a:t> </a:t>
            </a:r>
            <a:endParaRPr lang="en-US" sz="1200"/>
          </a:p>
          <a:p>
            <a:r>
              <a:rPr lang="da-DK" sz="1200"/>
              <a:t>Minor changes are:</a:t>
            </a:r>
          </a:p>
          <a:p>
            <a:endParaRPr lang="da-DK" sz="1200"/>
          </a:p>
          <a:p>
            <a:pPr>
              <a:buFont typeface="Arial" charset="0"/>
              <a:buChar char="•"/>
            </a:pPr>
            <a:r>
              <a:rPr lang="da-DK" sz="1200"/>
              <a:t> A change with no major impact on project implementation and less than 40 000 Euro increase in one project budgetline</a:t>
            </a:r>
          </a:p>
          <a:p>
            <a:pPr>
              <a:buFont typeface="Arial" charset="0"/>
              <a:buChar char="•"/>
            </a:pPr>
            <a:r>
              <a:rPr lang="da-DK" sz="1200"/>
              <a:t> A change of a minor impact is approved in regular correspondence between the Lead Partner and the Secretariat, i.e request and answer by e-mail.</a:t>
            </a:r>
          </a:p>
          <a:p>
            <a:pPr>
              <a:buFont typeface="Arial" charset="0"/>
              <a:buChar char="•"/>
            </a:pPr>
            <a:r>
              <a:rPr lang="da-DK" sz="1200"/>
              <a:t> All changes are to be listed in the project activity report and should confirm the picture that the changes are of a minor degree when being described in its full context.</a:t>
            </a:r>
          </a:p>
          <a:p>
            <a:endParaRPr lang="da-DK" sz="1200"/>
          </a:p>
          <a:p>
            <a:r>
              <a:rPr lang="da-DK" sz="1200"/>
              <a:t>Major changes are:</a:t>
            </a:r>
          </a:p>
          <a:p>
            <a:endParaRPr lang="da-DK" sz="1200"/>
          </a:p>
          <a:p>
            <a:pPr>
              <a:buFont typeface="Arial" charset="0"/>
              <a:buChar char="•"/>
            </a:pPr>
            <a:r>
              <a:rPr lang="da-DK" sz="1200"/>
              <a:t> A change with a major impact on the projects implementation or more than 40 000 Euro increase in one project budgetline</a:t>
            </a:r>
          </a:p>
          <a:p>
            <a:pPr>
              <a:buFont typeface="Arial" charset="0"/>
              <a:buChar char="•"/>
            </a:pPr>
            <a:r>
              <a:rPr lang="da-DK" sz="1200"/>
              <a:t> A change with a major impact normally requires a formal request in a specific template and the Secretariat will provide information on how to make that request.</a:t>
            </a:r>
          </a:p>
          <a:p>
            <a:pPr>
              <a:buFont typeface="Arial" charset="0"/>
              <a:buChar char="•"/>
            </a:pPr>
            <a:r>
              <a:rPr lang="da-DK" sz="1200"/>
              <a:t> Different bodies can be responsible for approving the change (Managing Authority and Programme Monitoring Committee)</a:t>
            </a:r>
          </a:p>
          <a:p>
            <a:pPr>
              <a:buFont typeface="Wingdings" pitchFamily="2" charset="2"/>
              <a:buChar char="§"/>
            </a:pPr>
            <a:endParaRPr lang="en-GB" sz="1200"/>
          </a:p>
          <a:p>
            <a:r>
              <a:rPr lang="en-GB" sz="1200">
                <a:solidFill>
                  <a:srgbClr val="FF0000"/>
                </a:solidFill>
              </a:rPr>
              <a:t>Major changes on the overall project can normally only be allowed once during the project lifetime</a:t>
            </a:r>
            <a:r>
              <a:rPr lang="en-GB" sz="1200" i="1"/>
              <a:t>.</a:t>
            </a:r>
            <a:endParaRPr lang="en-US" sz="1200"/>
          </a:p>
          <a:p>
            <a:pPr hangingPunct="0"/>
            <a:endParaRPr lang="sv-SE" sz="1200" b="1"/>
          </a:p>
          <a:p>
            <a:pPr hangingPunct="0"/>
            <a:endParaRPr lang="sv-SE" sz="1200" b="1"/>
          </a:p>
          <a:p>
            <a:pPr hangingPunct="0"/>
            <a:endParaRPr lang="sv-SE" sz="1200"/>
          </a:p>
          <a:p>
            <a:pPr hangingPunct="0"/>
            <a:endParaRPr lang="en-US" sz="1200"/>
          </a:p>
        </p:txBody>
      </p:sp>
      <p:sp>
        <p:nvSpPr>
          <p:cNvPr id="41987" name="Title 1"/>
          <p:cNvSpPr>
            <a:spLocks noGrp="1"/>
          </p:cNvSpPr>
          <p:nvPr>
            <p:ph type="title"/>
          </p:nvPr>
        </p:nvSpPr>
        <p:spPr>
          <a:xfrm>
            <a:off x="457200" y="273050"/>
            <a:ext cx="6543675" cy="1162050"/>
          </a:xfrm>
        </p:spPr>
        <p:txBody>
          <a:bodyPr/>
          <a:lstStyle/>
          <a:p>
            <a:r>
              <a:rPr lang="en-GB" smtClean="0"/>
              <a:t>Project changes</a:t>
            </a:r>
          </a:p>
        </p:txBody>
      </p:sp>
      <p:sp>
        <p:nvSpPr>
          <p:cNvPr id="4198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sv-SE" smtClean="0"/>
              <a:t>Budget changes template</a:t>
            </a:r>
          </a:p>
        </p:txBody>
      </p:sp>
      <p:pic>
        <p:nvPicPr>
          <p:cNvPr id="43011" name="Picture 4"/>
          <p:cNvPicPr>
            <a:picLocks noChangeAspect="1" noChangeArrowheads="1"/>
          </p:cNvPicPr>
          <p:nvPr/>
        </p:nvPicPr>
        <p:blipFill>
          <a:blip r:embed="rId2" cstate="print"/>
          <a:srcRect l="2071" t="13480" r="5429" b="24542"/>
          <a:stretch>
            <a:fillRect/>
          </a:stretch>
        </p:blipFill>
        <p:spPr bwMode="auto">
          <a:xfrm>
            <a:off x="682625" y="1903413"/>
            <a:ext cx="7872413" cy="3297237"/>
          </a:xfrm>
          <a:prstGeom prst="rect">
            <a:avLst/>
          </a:prstGeom>
          <a:noFill/>
          <a:ln w="9525">
            <a:noFill/>
            <a:miter lim="800000"/>
            <a:headEnd/>
            <a:tailEnd/>
          </a:ln>
          <a:effectLst/>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4"/>
          <p:cNvPicPr>
            <a:picLocks noChangeAspect="1" noChangeArrowheads="1"/>
          </p:cNvPicPr>
          <p:nvPr/>
        </p:nvPicPr>
        <p:blipFill>
          <a:blip r:embed="rId2" cstate="print"/>
          <a:srcRect l="2008" t="13463" r="38646" b="10109"/>
          <a:stretch>
            <a:fillRect/>
          </a:stretch>
        </p:blipFill>
        <p:spPr bwMode="auto">
          <a:xfrm>
            <a:off x="1401763" y="1114425"/>
            <a:ext cx="6508750" cy="5238750"/>
          </a:xfrm>
          <a:prstGeom prst="rect">
            <a:avLst/>
          </a:prstGeom>
          <a:noFill/>
          <a:ln w="9525">
            <a:solidFill>
              <a:schemeClr val="tx1"/>
            </a:solidFill>
            <a:miter lim="800000"/>
            <a:headEnd/>
            <a:tailEnd/>
          </a:ln>
          <a:effectLst/>
        </p:spPr>
      </p:pic>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3050"/>
            <a:ext cx="6543675" cy="1162050"/>
          </a:xfrm>
        </p:spPr>
        <p:txBody>
          <a:bodyPr/>
          <a:lstStyle/>
          <a:p>
            <a:r>
              <a:rPr lang="en-GB" smtClean="0"/>
              <a:t>What happens after your project submission</a:t>
            </a:r>
          </a:p>
        </p:txBody>
      </p:sp>
      <p:sp>
        <p:nvSpPr>
          <p:cNvPr id="45059"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pic>
        <p:nvPicPr>
          <p:cNvPr id="45060" name="Picture 6" descr="Project claiming and reporting process with numbers and time scale"/>
          <p:cNvPicPr>
            <a:picLocks noChangeAspect="1" noChangeArrowheads="1"/>
          </p:cNvPicPr>
          <p:nvPr/>
        </p:nvPicPr>
        <p:blipFill>
          <a:blip r:embed="rId3" cstate="print"/>
          <a:srcRect l="4663" t="6750" r="1219"/>
          <a:stretch>
            <a:fillRect/>
          </a:stretch>
        </p:blipFill>
        <p:spPr bwMode="auto">
          <a:xfrm>
            <a:off x="684213" y="1382713"/>
            <a:ext cx="7920037" cy="499586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457200" y="122238"/>
            <a:ext cx="7543800" cy="1295400"/>
          </a:xfrm>
          <a:prstGeom prst="rect">
            <a:avLst/>
          </a:prstGeom>
          <a:noFill/>
          <a:ln w="9525">
            <a:noFill/>
            <a:miter lim="800000"/>
            <a:headEnd/>
            <a:tailEnd/>
          </a:ln>
        </p:spPr>
        <p:txBody>
          <a:bodyPr anchor="b"/>
          <a:lstStyle/>
          <a:p>
            <a:pPr eaLnBrk="0" hangingPunct="0">
              <a:defRPr/>
            </a:pPr>
            <a:r>
              <a:rPr lang="en-GB" sz="2000" b="1" kern="0" dirty="0">
                <a:latin typeface="+mj-lt"/>
                <a:ea typeface="+mj-ea"/>
                <a:cs typeface="+mj-cs"/>
              </a:rPr>
              <a:t>General information 1 (3)</a:t>
            </a:r>
          </a:p>
        </p:txBody>
      </p:sp>
      <p:sp>
        <p:nvSpPr>
          <p:cNvPr id="6147" name="Content Placeholder 2"/>
          <p:cNvSpPr>
            <a:spLocks noGrp="1"/>
          </p:cNvSpPr>
          <p:nvPr>
            <p:ph idx="1"/>
          </p:nvPr>
        </p:nvSpPr>
        <p:spPr>
          <a:xfrm>
            <a:off x="457200" y="1719263"/>
            <a:ext cx="8229600" cy="4411662"/>
          </a:xfrm>
        </p:spPr>
        <p:txBody>
          <a:bodyPr/>
          <a:lstStyle/>
          <a:p>
            <a:r>
              <a:rPr lang="en-GB" sz="1600" dirty="0" smtClean="0"/>
              <a:t>Two types of budgets in an application</a:t>
            </a:r>
          </a:p>
          <a:p>
            <a:endParaRPr lang="en-GB" sz="1600" dirty="0" smtClean="0"/>
          </a:p>
          <a:p>
            <a:pPr>
              <a:buFont typeface="Arial Unicode MS" pitchFamily="34" charset="-128"/>
              <a:buAutoNum type="arabicPeriod"/>
            </a:pPr>
            <a:r>
              <a:rPr lang="en-GB" sz="1600" dirty="0" smtClean="0"/>
              <a:t>Project specific cost budget</a:t>
            </a:r>
          </a:p>
          <a:p>
            <a:pPr>
              <a:buFont typeface="Arial Unicode MS" pitchFamily="34" charset="-128"/>
              <a:buAutoNum type="arabicPeriod"/>
            </a:pPr>
            <a:r>
              <a:rPr lang="en-GB" sz="1600" dirty="0" smtClean="0">
                <a:solidFill>
                  <a:srgbClr val="FF0000"/>
                </a:solidFill>
              </a:rPr>
              <a:t>Common cost </a:t>
            </a:r>
            <a:r>
              <a:rPr lang="en-GB" sz="1600" dirty="0" smtClean="0">
                <a:solidFill>
                  <a:srgbClr val="FF0000"/>
                </a:solidFill>
              </a:rPr>
              <a:t>budget (there are no common costs in NEES!)</a:t>
            </a:r>
            <a:endParaRPr lang="en-GB" sz="1600" dirty="0" smtClean="0">
              <a:solidFill>
                <a:srgbClr val="FF0000"/>
              </a:solidFill>
            </a:endParaRPr>
          </a:p>
          <a:p>
            <a:pPr>
              <a:buFont typeface="Arial Unicode MS" pitchFamily="34" charset="-128"/>
              <a:buAutoNum type="arabicPeriod"/>
            </a:pPr>
            <a:endParaRPr lang="en-GB" sz="1600" dirty="0" smtClean="0"/>
          </a:p>
          <a:p>
            <a:pPr>
              <a:buFont typeface="Wingdings" pitchFamily="2" charset="2"/>
              <a:buNone/>
            </a:pPr>
            <a:r>
              <a:rPr lang="en-GB" sz="1600" dirty="0" smtClean="0"/>
              <a:t>When claiming and distributing common cost throughout the project partnership:</a:t>
            </a:r>
          </a:p>
          <a:p>
            <a:pPr>
              <a:buFont typeface="Wingdings" pitchFamily="2" charset="2"/>
              <a:buNone/>
            </a:pPr>
            <a:endParaRPr lang="en-GB" sz="1600" dirty="0" smtClean="0"/>
          </a:p>
          <a:p>
            <a:r>
              <a:rPr lang="en-GB" sz="1600" dirty="0" smtClean="0"/>
              <a:t>Certification of Common cost has to be done by the holder of the common cost First Level Controller (FLC). </a:t>
            </a:r>
          </a:p>
          <a:p>
            <a:endParaRPr lang="en-GB" sz="1600" dirty="0" smtClean="0"/>
          </a:p>
          <a:p>
            <a:pPr>
              <a:buFont typeface="Wingdings" pitchFamily="2" charset="2"/>
              <a:buNone/>
            </a:pPr>
            <a:endParaRPr lang="en-GB" sz="1600" dirty="0" smtClean="0"/>
          </a:p>
          <a:p>
            <a:endParaRPr lang="en-GB" sz="1600"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descr="Project claiming and reporting process with numbers and time scale"/>
          <p:cNvPicPr>
            <a:picLocks noChangeAspect="1" noChangeArrowheads="1"/>
          </p:cNvPicPr>
          <p:nvPr/>
        </p:nvPicPr>
        <p:blipFill>
          <a:blip r:embed="rId2" cstate="print"/>
          <a:srcRect l="4663" t="6676" r="34126" b="30206"/>
          <a:stretch>
            <a:fillRect/>
          </a:stretch>
        </p:blipFill>
        <p:spPr bwMode="auto">
          <a:xfrm>
            <a:off x="658813" y="1201738"/>
            <a:ext cx="7431087" cy="487838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7"/>
          <p:cNvSpPr txBox="1">
            <a:spLocks noChangeArrowheads="1"/>
          </p:cNvSpPr>
          <p:nvPr/>
        </p:nvSpPr>
        <p:spPr bwMode="auto">
          <a:xfrm>
            <a:off x="1228725" y="1571625"/>
            <a:ext cx="4495800" cy="3232150"/>
          </a:xfrm>
          <a:prstGeom prst="rect">
            <a:avLst/>
          </a:prstGeom>
          <a:noFill/>
          <a:ln w="9525">
            <a:noFill/>
            <a:miter lim="800000"/>
            <a:headEnd/>
            <a:tailEnd/>
          </a:ln>
        </p:spPr>
        <p:txBody>
          <a:bodyPr>
            <a:spAutoFit/>
          </a:bodyPr>
          <a:lstStyle/>
          <a:p>
            <a:pPr hangingPunct="0"/>
            <a:r>
              <a:rPr lang="sv-SE" sz="1200" b="1"/>
              <a:t>The use of National Controllers is a new feature within the European Co-operation.</a:t>
            </a:r>
          </a:p>
          <a:p>
            <a:pPr hangingPunct="0">
              <a:buFont typeface="Arial" charset="0"/>
              <a:buChar char="•"/>
            </a:pPr>
            <a:r>
              <a:rPr lang="da-DK" sz="1200" b="1"/>
              <a:t> </a:t>
            </a:r>
            <a:r>
              <a:rPr lang="da-DK" sz="1200"/>
              <a:t>National Controllers have one main task, to ensure that a reliable and functional national control system is in place in its nation.</a:t>
            </a:r>
          </a:p>
          <a:p>
            <a:pPr hangingPunct="0">
              <a:buFont typeface="Arial" charset="0"/>
              <a:buChar char="•"/>
            </a:pPr>
            <a:r>
              <a:rPr lang="da-DK" sz="1200"/>
              <a:t> National Controllers are responsible for OLAF reporting, in case of any irregularities</a:t>
            </a:r>
          </a:p>
          <a:p>
            <a:pPr hangingPunct="0">
              <a:buFont typeface="Arial" charset="0"/>
              <a:buChar char="•"/>
            </a:pPr>
            <a:r>
              <a:rPr lang="da-DK" sz="1200"/>
              <a:t> National Controllers designate First Level Controllers (FLC’s) to perform the check.</a:t>
            </a:r>
          </a:p>
          <a:p>
            <a:pPr hangingPunct="0">
              <a:buFont typeface="Arial" charset="0"/>
              <a:buChar char="•"/>
            </a:pPr>
            <a:r>
              <a:rPr lang="da-DK" sz="1200"/>
              <a:t> Only costs certified by the FLC’s can be eligible for ERDF or ERDF equivalent funding</a:t>
            </a:r>
          </a:p>
          <a:p>
            <a:pPr hangingPunct="0">
              <a:buFont typeface="Arial" charset="0"/>
              <a:buChar char="•"/>
            </a:pPr>
            <a:r>
              <a:rPr lang="da-DK" sz="1200"/>
              <a:t> Different systems in different countries</a:t>
            </a:r>
          </a:p>
          <a:p>
            <a:pPr hangingPunct="0">
              <a:buFont typeface="Arial" charset="0"/>
              <a:buChar char="•"/>
            </a:pPr>
            <a:r>
              <a:rPr lang="da-DK" sz="1200"/>
              <a:t> Current list of National Controllers and First Level Controllers are available on our website and annexed to our Programme Manual</a:t>
            </a:r>
          </a:p>
          <a:p>
            <a:pPr hangingPunct="0">
              <a:buFont typeface="Arial" charset="0"/>
              <a:buChar char="•"/>
            </a:pPr>
            <a:endParaRPr lang="da-DK" sz="1200"/>
          </a:p>
          <a:p>
            <a:pPr hangingPunct="0">
              <a:buFont typeface="Arial" charset="0"/>
              <a:buChar char="•"/>
            </a:pPr>
            <a:endParaRPr lang="sv-SE" sz="1200" b="1"/>
          </a:p>
        </p:txBody>
      </p:sp>
      <p:sp>
        <p:nvSpPr>
          <p:cNvPr id="11267" name="Title 1"/>
          <p:cNvSpPr>
            <a:spLocks noGrp="1"/>
          </p:cNvSpPr>
          <p:nvPr>
            <p:ph type="title"/>
          </p:nvPr>
        </p:nvSpPr>
        <p:spPr>
          <a:xfrm>
            <a:off x="457200" y="273050"/>
            <a:ext cx="6543675" cy="1162050"/>
          </a:xfrm>
        </p:spPr>
        <p:txBody>
          <a:bodyPr/>
          <a:lstStyle/>
          <a:p>
            <a:r>
              <a:rPr lang="en-GB" smtClean="0"/>
              <a:t>Explanation of National Controllers 1 (3)</a:t>
            </a:r>
          </a:p>
        </p:txBody>
      </p:sp>
      <p:sp>
        <p:nvSpPr>
          <p:cNvPr id="1126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7"/>
          <p:cNvSpPr txBox="1">
            <a:spLocks noChangeArrowheads="1"/>
          </p:cNvSpPr>
          <p:nvPr/>
        </p:nvSpPr>
        <p:spPr bwMode="auto">
          <a:xfrm>
            <a:off x="1228725" y="1500188"/>
            <a:ext cx="4495800" cy="3378200"/>
          </a:xfrm>
          <a:prstGeom prst="rect">
            <a:avLst/>
          </a:prstGeom>
          <a:noFill/>
          <a:ln w="9525">
            <a:noFill/>
            <a:miter lim="800000"/>
            <a:headEnd/>
            <a:tailEnd/>
          </a:ln>
        </p:spPr>
        <p:txBody>
          <a:bodyPr>
            <a:spAutoFit/>
          </a:bodyPr>
          <a:lstStyle/>
          <a:p>
            <a:r>
              <a:rPr lang="sv-SE" sz="1200" b="1"/>
              <a:t>Example; National Controller </a:t>
            </a:r>
            <a:r>
              <a:rPr lang="en-GB" sz="1200" b="1"/>
              <a:t>Sweden “Centralised system”:</a:t>
            </a:r>
            <a:endParaRPr lang="en-US" sz="1200"/>
          </a:p>
          <a:p>
            <a:r>
              <a:rPr lang="en-GB" sz="1200"/>
              <a:t> </a:t>
            </a:r>
            <a:endParaRPr lang="en-US" sz="1200"/>
          </a:p>
          <a:p>
            <a:r>
              <a:rPr lang="en-GB" sz="1200" i="1"/>
              <a:t>County Administrative Board of Västerbotten</a:t>
            </a:r>
            <a:endParaRPr lang="en-US" sz="1200"/>
          </a:p>
          <a:p>
            <a:r>
              <a:rPr lang="en-GB" sz="1200" i="1"/>
              <a:t>Industry and Commerce Department</a:t>
            </a:r>
            <a:endParaRPr lang="en-US" sz="1200"/>
          </a:p>
          <a:p>
            <a:r>
              <a:rPr lang="en-GB" sz="1200"/>
              <a:t>901 86  Umeå</a:t>
            </a:r>
            <a:endParaRPr lang="en-US" sz="1200"/>
          </a:p>
          <a:p>
            <a:r>
              <a:rPr lang="en-GB" sz="1200"/>
              <a:t> </a:t>
            </a:r>
            <a:endParaRPr lang="en-US" sz="1200"/>
          </a:p>
          <a:p>
            <a:r>
              <a:rPr lang="en-GB" sz="1200"/>
              <a:t>Tel: +46 90 10 70 00</a:t>
            </a:r>
            <a:endParaRPr lang="en-US" sz="1200"/>
          </a:p>
          <a:p>
            <a:r>
              <a:rPr lang="en-GB" sz="1200"/>
              <a:t>Fax:+46 90 10 71 00</a:t>
            </a:r>
            <a:endParaRPr lang="en-US" sz="1200"/>
          </a:p>
          <a:p>
            <a:r>
              <a:rPr lang="en-GB" sz="1200"/>
              <a:t>vasterbotten@lansstyrelsen.se</a:t>
            </a:r>
            <a:endParaRPr lang="en-US" sz="1200"/>
          </a:p>
          <a:p>
            <a:r>
              <a:rPr lang="en-GB" sz="1200"/>
              <a:t> </a:t>
            </a:r>
            <a:endParaRPr lang="en-US" sz="1200"/>
          </a:p>
          <a:p>
            <a:r>
              <a:rPr lang="en-GB" sz="1200"/>
              <a:t>Mr Curt Hörnqvist</a:t>
            </a:r>
            <a:endParaRPr lang="en-US" sz="1200"/>
          </a:p>
          <a:p>
            <a:r>
              <a:rPr lang="en-GB" sz="1200"/>
              <a:t>Head of Department</a:t>
            </a:r>
            <a:endParaRPr lang="en-US" sz="1200"/>
          </a:p>
          <a:p>
            <a:r>
              <a:rPr lang="en-GB" sz="1200"/>
              <a:t>+46 90 10 71 73</a:t>
            </a:r>
            <a:endParaRPr lang="en-US" sz="1200"/>
          </a:p>
          <a:p>
            <a:r>
              <a:rPr lang="en-GB" sz="1200"/>
              <a:t>curt.hornqvist@lansstyrelsen.se</a:t>
            </a:r>
            <a:endParaRPr lang="en-US" sz="1200"/>
          </a:p>
          <a:p>
            <a:pPr hangingPunct="0"/>
            <a:endParaRPr lang="sv-SE" sz="1200" b="1"/>
          </a:p>
          <a:p>
            <a:pPr hangingPunct="0"/>
            <a:endParaRPr lang="sv-SE" sz="1200" b="1"/>
          </a:p>
          <a:p>
            <a:pPr hangingPunct="0"/>
            <a:endParaRPr lang="sv-SE" sz="1200" b="1"/>
          </a:p>
        </p:txBody>
      </p:sp>
      <p:sp>
        <p:nvSpPr>
          <p:cNvPr id="13315" name="Title 1"/>
          <p:cNvSpPr>
            <a:spLocks noGrp="1"/>
          </p:cNvSpPr>
          <p:nvPr>
            <p:ph type="title"/>
          </p:nvPr>
        </p:nvSpPr>
        <p:spPr>
          <a:xfrm>
            <a:off x="457200" y="273050"/>
            <a:ext cx="6543675" cy="1162050"/>
          </a:xfrm>
        </p:spPr>
        <p:txBody>
          <a:bodyPr/>
          <a:lstStyle/>
          <a:p>
            <a:r>
              <a:rPr lang="en-GB" smtClean="0"/>
              <a:t>Explanation of National Controllers 3 (3)</a:t>
            </a:r>
          </a:p>
        </p:txBody>
      </p:sp>
      <p:sp>
        <p:nvSpPr>
          <p:cNvPr id="13316"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3317" name="Text Box 7"/>
          <p:cNvSpPr txBox="1">
            <a:spLocks noChangeArrowheads="1"/>
          </p:cNvSpPr>
          <p:nvPr/>
        </p:nvSpPr>
        <p:spPr bwMode="auto">
          <a:xfrm>
            <a:off x="6429375" y="1652588"/>
            <a:ext cx="2500313" cy="3600450"/>
          </a:xfrm>
          <a:prstGeom prst="rect">
            <a:avLst/>
          </a:prstGeom>
          <a:noFill/>
          <a:ln w="9525">
            <a:noFill/>
            <a:miter lim="800000"/>
            <a:headEnd/>
            <a:tailEnd/>
          </a:ln>
        </p:spPr>
        <p:txBody>
          <a:bodyPr>
            <a:spAutoFit/>
          </a:bodyPr>
          <a:lstStyle/>
          <a:p>
            <a:pPr hangingPunct="0"/>
            <a:r>
              <a:rPr lang="sv-SE" sz="1200" b="1">
                <a:solidFill>
                  <a:srgbClr val="FF0000"/>
                </a:solidFill>
              </a:rPr>
              <a:t>Swedish system</a:t>
            </a:r>
          </a:p>
          <a:p>
            <a:pPr hangingPunct="0"/>
            <a:endParaRPr lang="sv-SE" sz="1200" b="1">
              <a:solidFill>
                <a:srgbClr val="FF0000"/>
              </a:solidFill>
            </a:endParaRPr>
          </a:p>
          <a:p>
            <a:pPr hangingPunct="0">
              <a:buFont typeface="Arial" charset="0"/>
              <a:buChar char="•"/>
            </a:pPr>
            <a:r>
              <a:rPr lang="sv-SE" sz="1200" b="1">
                <a:solidFill>
                  <a:srgbClr val="FF0000"/>
                </a:solidFill>
              </a:rPr>
              <a:t>  Note that listed person is the person responsible for the unit of Industry and Commerce at CAV.</a:t>
            </a:r>
          </a:p>
          <a:p>
            <a:pPr hangingPunct="0"/>
            <a:endParaRPr lang="sv-SE" sz="1200" b="1">
              <a:solidFill>
                <a:srgbClr val="FF0000"/>
              </a:solidFill>
            </a:endParaRPr>
          </a:p>
          <a:p>
            <a:pPr hangingPunct="0">
              <a:buFont typeface="Arial" charset="0"/>
              <a:buChar char="•"/>
            </a:pPr>
            <a:r>
              <a:rPr lang="sv-SE" sz="1200" b="1">
                <a:solidFill>
                  <a:srgbClr val="FF0000"/>
                </a:solidFill>
              </a:rPr>
              <a:t> A desk officer / FLC responsible for the task of certififying expenditure will be appointed</a:t>
            </a:r>
          </a:p>
          <a:p>
            <a:pPr hangingPunct="0"/>
            <a:endParaRPr lang="sv-SE" sz="1200" b="1">
              <a:solidFill>
                <a:srgbClr val="FF0000"/>
              </a:solidFill>
            </a:endParaRPr>
          </a:p>
          <a:p>
            <a:pPr hangingPunct="0">
              <a:buFont typeface="Arial" charset="0"/>
              <a:buChar char="•"/>
            </a:pPr>
            <a:r>
              <a:rPr lang="sv-SE" sz="1200" b="1">
                <a:solidFill>
                  <a:srgbClr val="FF0000"/>
                </a:solidFill>
              </a:rPr>
              <a:t> Currently no fee will be charged for Swedish partners to get their expenditure certified.</a:t>
            </a:r>
          </a:p>
          <a:p>
            <a:pPr hangingPunct="0"/>
            <a:endParaRPr lang="sv-SE" sz="1200" b="1"/>
          </a:p>
          <a:p>
            <a:pPr hangingPunct="0"/>
            <a:endParaRPr lang="sv-SE" sz="1200" b="1"/>
          </a:p>
          <a:p>
            <a:pPr hangingPunct="0"/>
            <a:endParaRPr lang="sv-SE" sz="1200" b="1"/>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1228725" y="1785938"/>
            <a:ext cx="4495800" cy="2678112"/>
          </a:xfrm>
          <a:prstGeom prst="rect">
            <a:avLst/>
          </a:prstGeom>
          <a:noFill/>
          <a:ln w="9525">
            <a:noFill/>
            <a:miter lim="800000"/>
            <a:headEnd/>
            <a:tailEnd/>
          </a:ln>
        </p:spPr>
        <p:txBody>
          <a:bodyPr>
            <a:spAutoFit/>
          </a:bodyPr>
          <a:lstStyle/>
          <a:p>
            <a:pPr hangingPunct="0"/>
            <a:r>
              <a:rPr lang="sv-SE" sz="1200" b="1"/>
              <a:t>National Controllers will most likely require the following documents in order to complete a first level of control:</a:t>
            </a:r>
            <a:br>
              <a:rPr lang="sv-SE" sz="1200" b="1"/>
            </a:br>
            <a:endParaRPr lang="sv-SE" sz="1200" b="1"/>
          </a:p>
          <a:p>
            <a:pPr hangingPunct="0">
              <a:buFont typeface="Arial" charset="0"/>
              <a:buChar char="•"/>
            </a:pPr>
            <a:r>
              <a:rPr lang="sv-SE" sz="1200" b="1"/>
              <a:t> </a:t>
            </a:r>
            <a:r>
              <a:rPr lang="en-US" sz="1200"/>
              <a:t>Statement of Expenditure (signed by authorized person) </a:t>
            </a:r>
          </a:p>
          <a:p>
            <a:pPr hangingPunct="0">
              <a:buFont typeface="Arial" charset="0"/>
              <a:buChar char="•"/>
            </a:pPr>
            <a:r>
              <a:rPr lang="en-US" sz="1200"/>
              <a:t> Ledger for the current reporting period (every partner should keep separate project accounts)</a:t>
            </a:r>
          </a:p>
          <a:p>
            <a:pPr hangingPunct="0">
              <a:buFont typeface="Arial" charset="0"/>
              <a:buChar char="•"/>
            </a:pPr>
            <a:r>
              <a:rPr lang="en-US" sz="1200"/>
              <a:t> Time sheets (for part time employees)</a:t>
            </a:r>
          </a:p>
          <a:p>
            <a:pPr hangingPunct="0">
              <a:buFont typeface="Arial" charset="0"/>
              <a:buChar char="•"/>
            </a:pPr>
            <a:r>
              <a:rPr lang="en-US" sz="1200"/>
              <a:t> Copies of all invoices and receipts</a:t>
            </a:r>
          </a:p>
          <a:p>
            <a:pPr hangingPunct="0">
              <a:buFont typeface="Arial" charset="0"/>
              <a:buChar char="•"/>
            </a:pPr>
            <a:r>
              <a:rPr lang="en-US" sz="1200"/>
              <a:t> Employment contracts (for full time employees)</a:t>
            </a:r>
          </a:p>
          <a:p>
            <a:pPr hangingPunct="0">
              <a:buFont typeface="Arial" charset="0"/>
              <a:buChar char="•"/>
            </a:pPr>
            <a:r>
              <a:rPr lang="en-US" sz="1200"/>
              <a:t> Model to show the office costs distributed proportional + supporting documentation (when applicable)</a:t>
            </a:r>
          </a:p>
          <a:p>
            <a:pPr hangingPunct="0">
              <a:buFont typeface="Arial" charset="0"/>
              <a:buChar char="•"/>
            </a:pPr>
            <a:r>
              <a:rPr lang="sv-SE" sz="1200"/>
              <a:t> Transaction list</a:t>
            </a:r>
          </a:p>
          <a:p>
            <a:pPr hangingPunct="0">
              <a:buFont typeface="Arial" charset="0"/>
              <a:buChar char="•"/>
            </a:pPr>
            <a:r>
              <a:rPr lang="sv-SE" sz="1200"/>
              <a:t> Partner activity report</a:t>
            </a:r>
            <a:endParaRPr lang="en-US" sz="1200"/>
          </a:p>
          <a:p>
            <a:pPr hangingPunct="0">
              <a:buFont typeface="Arial" charset="0"/>
              <a:buChar char="•"/>
            </a:pPr>
            <a:r>
              <a:rPr lang="en-US" sz="1200"/>
              <a:t> Other relevant documentation </a:t>
            </a:r>
          </a:p>
        </p:txBody>
      </p:sp>
      <p:sp>
        <p:nvSpPr>
          <p:cNvPr id="14339" name="Title 1"/>
          <p:cNvSpPr>
            <a:spLocks noGrp="1"/>
          </p:cNvSpPr>
          <p:nvPr>
            <p:ph type="title"/>
          </p:nvPr>
        </p:nvSpPr>
        <p:spPr>
          <a:xfrm>
            <a:off x="457200" y="273050"/>
            <a:ext cx="6543675" cy="1162050"/>
          </a:xfrm>
        </p:spPr>
        <p:txBody>
          <a:bodyPr/>
          <a:lstStyle/>
          <a:p>
            <a:r>
              <a:rPr lang="en-GB" smtClean="0"/>
              <a:t>Supporting Documents to National Controllers</a:t>
            </a:r>
          </a:p>
        </p:txBody>
      </p:sp>
      <p:sp>
        <p:nvSpPr>
          <p:cNvPr id="14340"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4341" name="Text Box 7"/>
          <p:cNvSpPr txBox="1">
            <a:spLocks noChangeArrowheads="1"/>
          </p:cNvSpPr>
          <p:nvPr/>
        </p:nvSpPr>
        <p:spPr bwMode="auto">
          <a:xfrm>
            <a:off x="6643688" y="1978025"/>
            <a:ext cx="2143125" cy="2678113"/>
          </a:xfrm>
          <a:prstGeom prst="rect">
            <a:avLst/>
          </a:prstGeom>
          <a:noFill/>
          <a:ln w="9525">
            <a:noFill/>
            <a:miter lim="800000"/>
            <a:headEnd/>
            <a:tailEnd/>
          </a:ln>
        </p:spPr>
        <p:txBody>
          <a:bodyPr>
            <a:spAutoFit/>
          </a:bodyPr>
          <a:lstStyle/>
          <a:p>
            <a:pPr hangingPunct="0"/>
            <a:r>
              <a:rPr lang="en-US" sz="1200" b="1" i="1">
                <a:solidFill>
                  <a:srgbClr val="FF0000"/>
                </a:solidFill>
              </a:rPr>
              <a:t>Note:</a:t>
            </a:r>
            <a:r>
              <a:rPr lang="en-US" sz="1200" i="1">
                <a:solidFill>
                  <a:srgbClr val="FF0000"/>
                </a:solidFill>
              </a:rPr>
              <a:t> It is up to each programme partner country to establish what documentation they will require. </a:t>
            </a:r>
          </a:p>
          <a:p>
            <a:pPr hangingPunct="0"/>
            <a:endParaRPr lang="en-US" sz="1200">
              <a:solidFill>
                <a:srgbClr val="FF0000"/>
              </a:solidFill>
            </a:endParaRPr>
          </a:p>
          <a:p>
            <a:pPr hangingPunct="0"/>
            <a:r>
              <a:rPr lang="en-US" sz="1200" i="1">
                <a:solidFill>
                  <a:srgbClr val="FF0000"/>
                </a:solidFill>
              </a:rPr>
              <a:t>This is only an indicative list of required documentation for the first level control provided by the NPP 2007-2013</a:t>
            </a:r>
            <a:endParaRPr lang="en-US" sz="1200">
              <a:solidFill>
                <a:srgbClr val="FF0000"/>
              </a:solidFill>
            </a:endParaRPr>
          </a:p>
          <a:p>
            <a:pPr hangingPunct="0"/>
            <a:endParaRPr lang="sv-SE" sz="1200" b="1"/>
          </a:p>
          <a:p>
            <a:pPr hangingPunct="0"/>
            <a:endParaRPr lang="sv-SE" sz="1200" b="1"/>
          </a:p>
          <a:p>
            <a:pPr hangingPunct="0"/>
            <a:endParaRPr lang="en-US" sz="120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5363" name="Title 1"/>
          <p:cNvSpPr>
            <a:spLocks noGrp="1"/>
          </p:cNvSpPr>
          <p:nvPr>
            <p:ph type="title"/>
          </p:nvPr>
        </p:nvSpPr>
        <p:spPr>
          <a:xfrm>
            <a:off x="457200" y="273050"/>
            <a:ext cx="8258175" cy="1162050"/>
          </a:xfrm>
        </p:spPr>
        <p:txBody>
          <a:bodyPr/>
          <a:lstStyle/>
          <a:p>
            <a:r>
              <a:rPr lang="en-GB" smtClean="0"/>
              <a:t>Statement of Expenditure by MS Partners to National Controller 1 (5)</a:t>
            </a:r>
          </a:p>
        </p:txBody>
      </p:sp>
      <p:graphicFrame>
        <p:nvGraphicFramePr>
          <p:cNvPr id="5" name="Table 4"/>
          <p:cNvGraphicFramePr>
            <a:graphicFrameLocks noGrp="1"/>
          </p:cNvGraphicFramePr>
          <p:nvPr/>
        </p:nvGraphicFramePr>
        <p:xfrm>
          <a:off x="571500" y="1406525"/>
          <a:ext cx="6064250" cy="4724400"/>
        </p:xfrm>
        <a:graphic>
          <a:graphicData uri="http://schemas.openxmlformats.org/drawingml/2006/table">
            <a:tbl>
              <a:tblPr/>
              <a:tblGrid>
                <a:gridCol w="1028700"/>
                <a:gridCol w="527050"/>
                <a:gridCol w="525463"/>
                <a:gridCol w="582612"/>
                <a:gridCol w="649288"/>
                <a:gridCol w="525462"/>
                <a:gridCol w="649288"/>
                <a:gridCol w="525462"/>
                <a:gridCol w="525463"/>
                <a:gridCol w="525462"/>
              </a:tblGrid>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206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4">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1" u="none" strike="noStrike" cap="none" normalizeH="0" baseline="0" smtClean="0">
                          <a:ln>
                            <a:noFill/>
                          </a:ln>
                          <a:solidFill>
                            <a:schemeClr val="tx1"/>
                          </a:solidFill>
                          <a:effectLst/>
                          <a:latin typeface="Arial" charset="0"/>
                          <a:cs typeface="Arial" charset="0"/>
                        </a:rPr>
                        <a:t>Statement of Expenditure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From:</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dd.mm.yyyy</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To:</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dd.mm.yyyy</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6381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600" b="0" i="1" u="none" strike="noStrike" cap="none" normalizeH="0" baseline="0" smtClean="0">
                          <a:ln>
                            <a:noFill/>
                          </a:ln>
                          <a:solidFill>
                            <a:srgbClr val="FF0000"/>
                          </a:solidFill>
                          <a:effectLst/>
                          <a:latin typeface="Arial" charset="0"/>
                          <a:cs typeface="Arial" charset="0"/>
                        </a:rPr>
                        <a:t>Note: The dates should be stated by </a:t>
                      </a:r>
                      <a:r>
                        <a:rPr kumimoji="0" lang="en-US" sz="600" b="0" i="0" u="none" strike="noStrike" cap="none" normalizeH="0" baseline="0" smtClean="0">
                          <a:ln>
                            <a:noFill/>
                          </a:ln>
                          <a:solidFill>
                            <a:srgbClr val="FF0000"/>
                          </a:solidFill>
                          <a:effectLst/>
                          <a:latin typeface="Arial" charset="0"/>
                          <a:cs typeface="Arial" charset="0"/>
                        </a:rPr>
                        <a:t>[</a:t>
                      </a:r>
                      <a:r>
                        <a:rPr kumimoji="0" lang="en-US" sz="600" b="0" i="1" u="none" strike="noStrike" cap="none" normalizeH="0" baseline="0" smtClean="0">
                          <a:ln>
                            <a:noFill/>
                          </a:ln>
                          <a:solidFill>
                            <a:srgbClr val="FF0000"/>
                          </a:solidFill>
                          <a:effectLst/>
                          <a:latin typeface="Arial" charset="0"/>
                          <a:cs typeface="Arial" charset="0"/>
                        </a:rPr>
                        <a:t>day.month.year</a:t>
                      </a:r>
                      <a:r>
                        <a:rPr kumimoji="0" lang="en-US" sz="600" b="0" i="0" u="none" strike="noStrike" cap="none" normalizeH="0" baseline="0" smtClean="0">
                          <a:ln>
                            <a:noFill/>
                          </a:ln>
                          <a:solidFill>
                            <a:srgbClr val="FF0000"/>
                          </a:solidFill>
                          <a:effectLst/>
                          <a:latin typeface="Arial" charset="0"/>
                          <a:cs typeface="Arial" charset="0"/>
                        </a:rPr>
                        <a:t>]</a:t>
                      </a:r>
                      <a:r>
                        <a:rPr kumimoji="0" lang="en-US" sz="600" b="0" i="1" u="none" strike="noStrike" cap="none" normalizeH="0" baseline="0" smtClean="0">
                          <a:ln>
                            <a:noFill/>
                          </a:ln>
                          <a:solidFill>
                            <a:srgbClr val="FF0000"/>
                          </a:solidFill>
                          <a:effectLst/>
                          <a:latin typeface="Arial" charset="0"/>
                          <a:cs typeface="Arial" charset="0"/>
                        </a:rPr>
                        <a:t>, e.g. "30.09.2008"</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Project Title:</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6">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Reference number:</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6">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Partner claim no.:</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r>
              <a:tr h="139700">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chemeClr val="tx1"/>
                          </a:solidFill>
                          <a:effectLst/>
                          <a:latin typeface="Arial" charset="0"/>
                          <a:cs typeface="Arial" charset="0"/>
                        </a:rPr>
                        <a:t>Contact information</a:t>
                      </a:r>
                    </a:p>
                  </a:txBody>
                  <a:tcPr marL="0" marR="0" marT="0" marB="0" anchor="b"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2635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Partner organisation (original language):</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2635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Partner organisation (english translation):</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4">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Address:</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Person responsible: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Postal code: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E-mail:</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Location:</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Phone: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Country:</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Mobile: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Legal status:</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a:noFill/>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Phone: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Contact person:</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Fax:</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E-mail:</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E-mail:</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Phone: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Website: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Mobile:</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hMerge="1">
                  <a:txBody>
                    <a:bodyPr/>
                    <a:lstStyle/>
                    <a:p>
                      <a:endParaRPr lang="en-GB"/>
                    </a:p>
                  </a:txBody>
                  <a:tcPr/>
                </a:tc>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r>
              <a:tr h="139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1" i="1" u="none" strike="noStrike" cap="none" normalizeH="0" baseline="0" smtClean="0">
                          <a:ln>
                            <a:noFill/>
                          </a:ln>
                          <a:solidFill>
                            <a:schemeClr val="tx1"/>
                          </a:solidFill>
                          <a:effectLst/>
                          <a:latin typeface="Arial" charset="0"/>
                          <a:cs typeface="Arial" charset="0"/>
                        </a:rPr>
                        <a:t>VAT-status</a:t>
                      </a:r>
                    </a:p>
                  </a:txBody>
                  <a:tcPr marL="0" marR="0" marT="0" marB="0" anchor="b"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chemeClr val="tx1"/>
                          </a:solidFill>
                          <a:effectLst/>
                          <a:latin typeface="Arial" charset="0"/>
                          <a:cs typeface="Arial" charset="0"/>
                        </a:rPr>
                        <a:t>VAT recoverable</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chemeClr val="tx1"/>
                          </a:solidFill>
                          <a:effectLst/>
                          <a:latin typeface="Arial" charset="0"/>
                          <a:cs typeface="Arial" charset="0"/>
                        </a:rPr>
                        <a:t>VAT non recoverable</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GB"/>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charset="0"/>
                          <a:cs typeface="Arial" charset="0"/>
                        </a:rPr>
                        <a:t> </a:t>
                      </a:r>
                    </a:p>
                  </a:txBody>
                  <a:tcPr marL="0" marR="0" marT="0" marB="0" anchor="b" horzOverflow="overflow">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99"/>
                    </a:solidFill>
                  </a:tcPr>
                </a:tc>
              </a:tr>
            </a:tbl>
          </a:graphicData>
        </a:graphic>
      </p:graphicFrame>
      <p:pic>
        <p:nvPicPr>
          <p:cNvPr id="15642" name="Picture 267" descr="C:\DOCUME~1\niclas\LOCALS~1\Temp\msohtmlclip1\01\clip_image003.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pic>
        <p:nvPicPr>
          <p:cNvPr id="15643" name="Picture 268" descr="C:\DOCUME~1\niclas\LOCALS~1\Temp\msohtmlclip1\01\clip_image003.gif"/>
          <p:cNvPicPr>
            <a:picLocks noChangeAspect="1" noChangeArrowheads="1"/>
          </p:cNvPicPr>
          <p:nvPr/>
        </p:nvPicPr>
        <p:blipFill>
          <a:blip r:embed="rId3" cstate="print"/>
          <a:srcRect/>
          <a:stretch>
            <a:fillRect/>
          </a:stretch>
        </p:blipFill>
        <p:spPr bwMode="auto">
          <a:xfrm>
            <a:off x="0" y="0"/>
            <a:ext cx="323850" cy="228600"/>
          </a:xfrm>
          <a:prstGeom prst="rect">
            <a:avLst/>
          </a:prstGeom>
          <a:noFill/>
          <a:ln w="9525">
            <a:noFill/>
            <a:miter lim="800000"/>
            <a:headEnd/>
            <a:tailEnd/>
          </a:ln>
        </p:spPr>
      </p:pic>
      <p:sp>
        <p:nvSpPr>
          <p:cNvPr id="15644" name="Control 2"/>
          <p:cNvSpPr>
            <a:spLocks noRot="1" noChangeArrowheads="1" noChangeShapeType="1"/>
          </p:cNvSpPr>
          <p:nvPr/>
        </p:nvSpPr>
        <p:spPr bwMode="auto">
          <a:xfrm>
            <a:off x="919163" y="760413"/>
            <a:ext cx="314325" cy="219075"/>
          </a:xfrm>
          <a:prstGeom prst="rect">
            <a:avLst/>
          </a:prstGeom>
          <a:noFill/>
          <a:ln w="9525">
            <a:noFill/>
            <a:miter lim="800000"/>
            <a:headEnd/>
            <a:tailEnd/>
          </a:ln>
        </p:spPr>
        <p:txBody>
          <a:bodyPr/>
          <a:lstStyle/>
          <a:p>
            <a:endParaRPr lang="en-US"/>
          </a:p>
        </p:txBody>
      </p:sp>
      <p:sp>
        <p:nvSpPr>
          <p:cNvPr id="15645" name="Control 4"/>
          <p:cNvSpPr>
            <a:spLocks noRot="1" noChangeArrowheads="1" noChangeShapeType="1"/>
          </p:cNvSpPr>
          <p:nvPr/>
        </p:nvSpPr>
        <p:spPr bwMode="auto">
          <a:xfrm>
            <a:off x="857250" y="765175"/>
            <a:ext cx="314325" cy="219075"/>
          </a:xfrm>
          <a:prstGeom prst="rect">
            <a:avLst/>
          </a:prstGeom>
          <a:noFill/>
          <a:ln w="9525">
            <a:noFill/>
            <a:miter lim="800000"/>
            <a:headEnd/>
            <a:tailEnd/>
          </a:ln>
        </p:spPr>
        <p:txBody>
          <a:bodyPr/>
          <a:lstStyle/>
          <a:p>
            <a:endParaRPr lang="en-US"/>
          </a:p>
        </p:txBody>
      </p:sp>
      <p:sp>
        <p:nvSpPr>
          <p:cNvPr id="15646" name="Control 3"/>
          <p:cNvSpPr>
            <a:spLocks noRot="1" noChangeArrowheads="1" noChangeShapeType="1"/>
          </p:cNvSpPr>
          <p:nvPr/>
        </p:nvSpPr>
        <p:spPr bwMode="auto">
          <a:xfrm>
            <a:off x="876300" y="765175"/>
            <a:ext cx="314325" cy="219075"/>
          </a:xfrm>
          <a:prstGeom prst="rect">
            <a:avLst/>
          </a:prstGeom>
          <a:noFill/>
          <a:ln w="9525">
            <a:noFill/>
            <a:miter lim="800000"/>
            <a:headEnd/>
            <a:tailEnd/>
          </a:ln>
        </p:spPr>
        <p:txBody>
          <a:bodyPr/>
          <a:lstStyle/>
          <a:p>
            <a:endParaRPr lang="en-US"/>
          </a:p>
        </p:txBody>
      </p:sp>
      <p:sp>
        <p:nvSpPr>
          <p:cNvPr id="15647" name="Control 265"/>
          <p:cNvSpPr>
            <a:spLocks noRot="1" noChangeArrowheads="1" noChangeShapeType="1"/>
          </p:cNvSpPr>
          <p:nvPr/>
        </p:nvSpPr>
        <p:spPr bwMode="auto">
          <a:xfrm>
            <a:off x="857250" y="765175"/>
            <a:ext cx="314325" cy="219075"/>
          </a:xfrm>
          <a:prstGeom prst="rect">
            <a:avLst/>
          </a:prstGeom>
          <a:noFill/>
          <a:ln w="9525">
            <a:noFill/>
            <a:miter lim="800000"/>
            <a:headEnd/>
            <a:tailEnd/>
          </a:ln>
        </p:spPr>
        <p:txBody>
          <a:bodyPr/>
          <a:lstStyle/>
          <a:p>
            <a:endParaRPr lang="en-US"/>
          </a:p>
        </p:txBody>
      </p:sp>
      <p:sp>
        <p:nvSpPr>
          <p:cNvPr id="15648" name="Control 264"/>
          <p:cNvSpPr>
            <a:spLocks noRot="1" noChangeArrowheads="1" noChangeShapeType="1"/>
          </p:cNvSpPr>
          <p:nvPr/>
        </p:nvSpPr>
        <p:spPr bwMode="auto">
          <a:xfrm>
            <a:off x="876300" y="765175"/>
            <a:ext cx="314325" cy="219075"/>
          </a:xfrm>
          <a:prstGeom prst="rect">
            <a:avLst/>
          </a:prstGeom>
          <a:noFill/>
          <a:ln w="9525">
            <a:noFill/>
            <a:miter lim="800000"/>
            <a:headEnd/>
            <a:tailEnd/>
          </a:ln>
        </p:spPr>
        <p:txBody>
          <a:bodyPr/>
          <a:lstStyle/>
          <a:p>
            <a:endParaRPr lang="en-US"/>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Nätverk">
  <a:themeElements>
    <a:clrScheme name="Nätv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ätverk">
      <a:majorFont>
        <a:latin typeface="Arial Unicode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ätve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ätve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ätve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ätve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ätve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ätve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ätve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ätve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ätve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ätv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6533</TotalTime>
  <Words>1243</Words>
  <Application>Microsoft Office PowerPoint</Application>
  <PresentationFormat>On-screen Show (4:3)</PresentationFormat>
  <Paragraphs>859</Paragraphs>
  <Slides>34</Slides>
  <Notes>28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Nätverk</vt:lpstr>
      <vt:lpstr>Photo Editor Photo</vt:lpstr>
      <vt:lpstr> Financial Reporting Procedure   </vt:lpstr>
      <vt:lpstr>Slide 2</vt:lpstr>
      <vt:lpstr>Slide 3</vt:lpstr>
      <vt:lpstr>Slide 4</vt:lpstr>
      <vt:lpstr>Slide 5</vt:lpstr>
      <vt:lpstr>Explanation of National Controllers 1 (3)</vt:lpstr>
      <vt:lpstr>Explanation of National Controllers 3 (3)</vt:lpstr>
      <vt:lpstr>Supporting Documents to National Controllers</vt:lpstr>
      <vt:lpstr>Statement of Expenditure by MS Partners to National Controller 1 (5)</vt:lpstr>
      <vt:lpstr>Statement of Expenditure by MS Partners to National Controller  2 (5)</vt:lpstr>
      <vt:lpstr>Statement of Expenditure by Partners to National Controller 3 (5)</vt:lpstr>
      <vt:lpstr>Statement of Expenditure by Partners to National Controller  4 (5)</vt:lpstr>
      <vt:lpstr>Statement of Expenditure by Partners to National Controller  5 (5)</vt:lpstr>
      <vt:lpstr>Slide 14</vt:lpstr>
      <vt:lpstr>Currency Conversion Sheet 1 (2)</vt:lpstr>
      <vt:lpstr>Currency Conversion Sheet 2 (2)</vt:lpstr>
      <vt:lpstr>Supporting documents from National Controllers</vt:lpstr>
      <vt:lpstr>Certificate of Expenditure 1 (4)</vt:lpstr>
      <vt:lpstr>Certificate of Expenditure 2 (4)</vt:lpstr>
      <vt:lpstr>Certificate of Expenditure 3 (4)</vt:lpstr>
      <vt:lpstr>Certificate of Expenditure 4 (4)</vt:lpstr>
      <vt:lpstr>Common errors</vt:lpstr>
      <vt:lpstr>Documents from Partner to Lead Partner</vt:lpstr>
      <vt:lpstr>Lead Partner Principle</vt:lpstr>
      <vt:lpstr>Lead Partner Principle</vt:lpstr>
      <vt:lpstr>Lead Partner Principle</vt:lpstr>
      <vt:lpstr>Documents from Lead Partner to the Secretariat</vt:lpstr>
      <vt:lpstr>Desk check errors</vt:lpstr>
      <vt:lpstr>Desk check errors</vt:lpstr>
      <vt:lpstr>Project changes</vt:lpstr>
      <vt:lpstr>Project changes</vt:lpstr>
      <vt:lpstr>Budget changes template</vt:lpstr>
      <vt:lpstr>Slide 33</vt:lpstr>
      <vt:lpstr>What happens after your project submission</vt:lpstr>
    </vt:vector>
  </TitlesOfParts>
  <Company>NPP JPS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NPP 2007-2013</dc:title>
  <dc:subject>General Presentation</dc:subject>
  <dc:creator>Claire Matheson</dc:creator>
  <cp:lastModifiedBy> </cp:lastModifiedBy>
  <cp:revision>425</cp:revision>
  <dcterms:created xsi:type="dcterms:W3CDTF">2004-11-18T17:38:55Z</dcterms:created>
  <dcterms:modified xsi:type="dcterms:W3CDTF">2011-10-27T11:31:41Z</dcterms:modified>
</cp:coreProperties>
</file>