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418" r:id="rId2"/>
    <p:sldId id="416" r:id="rId3"/>
    <p:sldId id="408" r:id="rId4"/>
    <p:sldId id="415" r:id="rId5"/>
    <p:sldId id="403" r:id="rId6"/>
    <p:sldId id="380" r:id="rId7"/>
  </p:sldIdLst>
  <p:sldSz cx="9144000" cy="6858000" type="screen4x3"/>
  <p:notesSz cx="6797675" cy="9928225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A6EB"/>
    <a:srgbClr val="CCCC00"/>
    <a:srgbClr val="FF0000"/>
    <a:srgbClr val="66CCFF"/>
    <a:srgbClr val="3399FF"/>
    <a:srgbClr val="D9DD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47" autoAdjust="0"/>
  </p:normalViewPr>
  <p:slideViewPr>
    <p:cSldViewPr>
      <p:cViewPr>
        <p:scale>
          <a:sx n="97" d="100"/>
          <a:sy n="97" d="100"/>
        </p:scale>
        <p:origin x="-114" y="1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5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987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987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987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8B7EA0-2C59-49F3-B147-51DECE52144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262D39-55C2-48B9-B087-BB2986A4A82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BC406F-29AA-41C1-9E50-97108B761C11}" type="slidenum">
              <a:rPr lang="en-GB"/>
              <a:pPr/>
              <a:t>1</a:t>
            </a:fld>
            <a:endParaRPr lang="en-GB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6A00C0-98BA-435B-BE4E-736FCCA70DD6}" type="slidenum">
              <a:rPr lang="en-GB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762000"/>
            <a:ext cx="35814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46"/>
          <p:cNvGraphicFramePr>
            <a:graphicFrameLocks noChangeAspect="1"/>
          </p:cNvGraphicFramePr>
          <p:nvPr/>
        </p:nvGraphicFramePr>
        <p:xfrm>
          <a:off x="4191000" y="5435600"/>
          <a:ext cx="3505200" cy="1168400"/>
        </p:xfrm>
        <a:graphic>
          <a:graphicData uri="http://schemas.openxmlformats.org/presentationml/2006/ole">
            <p:oleObj spid="_x0000_s52226" name="Photo Editor Photo" r:id="rId4" imgW="2771429" imgH="923810" progId="">
              <p:embed/>
            </p:oleObj>
          </a:graphicData>
        </a:graphic>
      </p:graphicFrame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779838" y="2852738"/>
            <a:ext cx="5189537" cy="504825"/>
          </a:xfrm>
        </p:spPr>
        <p:txBody>
          <a:bodyPr/>
          <a:lstStyle>
            <a:lvl1pPr>
              <a:defRPr sz="1100" b="1"/>
            </a:lvl1pPr>
          </a:lstStyle>
          <a:p>
            <a:r>
              <a:rPr lang="sv-SE" altLang="en-US"/>
              <a:t>CLICK HERE TO CHANGE HEADER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A648D6-274C-4603-BEF3-10DB4A0FE548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E41785-3B7D-4D04-B414-1470A74E9028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07F25-BD3B-42D2-B2F0-2DF410BDAFCA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52475" y="1447800"/>
            <a:ext cx="778192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33A5FA-84CF-4581-8B5B-401B315991F7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7DDD28-D6B9-42E4-82D5-9C5C333283F9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5E819A-4ADA-4C02-9256-A1D38B0329EC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4CDB2C-1975-4AFB-B0F0-7C20E1E98549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8F181A-EC0E-460A-A673-DFF7DA6854D4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131E5F-4CB7-4703-957B-04D308110D3D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0DDB73-EBD0-4991-9197-6094EAA9CC41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25EDE4-2DC7-41ED-8762-A847150ED15A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CA5107-A90C-4A77-9BD4-EB654BDAC316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en-US" smtClean="0"/>
              <a:t>Klicka här för att ändra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en-US" smtClean="0"/>
              <a:t>Klicka här för att ändra format på bakgrundstexten</a:t>
            </a:r>
          </a:p>
          <a:p>
            <a:pPr lvl="1"/>
            <a:r>
              <a:rPr lang="sv-SE" altLang="en-US" smtClean="0"/>
              <a:t>Nivå två</a:t>
            </a:r>
          </a:p>
          <a:p>
            <a:pPr lvl="2"/>
            <a:r>
              <a:rPr lang="sv-SE" altLang="en-US" smtClean="0"/>
              <a:t>Nivå tre</a:t>
            </a:r>
          </a:p>
          <a:p>
            <a:pPr lvl="3"/>
            <a:r>
              <a:rPr lang="sv-SE" altLang="en-US" smtClean="0"/>
              <a:t>Nivå fyra</a:t>
            </a:r>
          </a:p>
          <a:p>
            <a:pPr lvl="4"/>
            <a:r>
              <a:rPr lang="sv-SE" altLang="en-US" smtClean="0"/>
              <a:t>Nivå fem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sv-SE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sv-SE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F3B0E8F-ADEF-45EC-8888-C7A6A5DB2116}" type="slidenum">
              <a:rPr lang="sv-SE" altLang="en-US"/>
              <a:pPr/>
              <a:t>‹#›</a:t>
            </a:fld>
            <a:endParaRPr lang="sv-SE" altLang="en-US"/>
          </a:p>
        </p:txBody>
      </p:sp>
      <p:graphicFrame>
        <p:nvGraphicFramePr>
          <p:cNvPr id="1026" name="Object 45"/>
          <p:cNvGraphicFramePr>
            <a:graphicFrameLocks noChangeAspect="1"/>
          </p:cNvGraphicFramePr>
          <p:nvPr/>
        </p:nvGraphicFramePr>
        <p:xfrm>
          <a:off x="7210425" y="0"/>
          <a:ext cx="1933575" cy="644525"/>
        </p:xfrm>
        <a:graphic>
          <a:graphicData uri="http://schemas.openxmlformats.org/presentationml/2006/ole">
            <p:oleObj spid="_x0000_s1026" name="Photo Editor Photo" r:id="rId15" imgW="2771429" imgH="923810" progId="">
              <p:embed/>
            </p:oleObj>
          </a:graphicData>
        </a:graphic>
      </p:graphicFrame>
      <p:pic>
        <p:nvPicPr>
          <p:cNvPr id="1033" name="Picture 46" descr="blå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812925" y="0"/>
            <a:ext cx="73310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47" descr="NPP_stroke_white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924425" y="152400"/>
            <a:ext cx="421957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5" name="Group 48"/>
          <p:cNvGrpSpPr>
            <a:grpSpLocks/>
          </p:cNvGrpSpPr>
          <p:nvPr userDrawn="1"/>
        </p:nvGrpSpPr>
        <p:grpSpPr bwMode="auto">
          <a:xfrm>
            <a:off x="190500" y="153988"/>
            <a:ext cx="2447925" cy="738187"/>
            <a:chOff x="186" y="144"/>
            <a:chExt cx="1584" cy="478"/>
          </a:xfrm>
        </p:grpSpPr>
        <p:pic>
          <p:nvPicPr>
            <p:cNvPr id="1037" name="Picture 49" descr="NPP_cyan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6" y="144"/>
              <a:ext cx="1056" cy="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Picture 50" descr="flag_blueyellow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444" y="287"/>
              <a:ext cx="32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6" name="Picture 51" descr="blå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6386513"/>
            <a:ext cx="64166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6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  <p:sldLayoutId id="2147484205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333625" y="3143250"/>
            <a:ext cx="6238875" cy="2500313"/>
          </a:xfrm>
        </p:spPr>
        <p:txBody>
          <a:bodyPr anchor="ctr"/>
          <a:lstStyle/>
          <a:p>
            <a:pPr algn="ctr" eaLnBrk="1" hangingPunct="1"/>
            <a:r>
              <a:rPr lang="en-GB" sz="2000" b="0" dirty="0" smtClean="0"/>
              <a:t/>
            </a:r>
            <a:br>
              <a:rPr lang="en-GB" sz="2000" b="0" dirty="0" smtClean="0"/>
            </a:br>
            <a:r>
              <a:rPr lang="en-GB" sz="2800" b="0" dirty="0" smtClean="0"/>
              <a:t>Activity Reporting</a:t>
            </a:r>
            <a:br>
              <a:rPr lang="en-GB" sz="2800" b="0" dirty="0" smtClean="0"/>
            </a:br>
            <a:r>
              <a:rPr lang="en-GB" sz="1600" b="0" dirty="0" smtClean="0"/>
              <a:t/>
            </a:r>
            <a:br>
              <a:rPr lang="en-GB" sz="1600" b="0" dirty="0" smtClean="0"/>
            </a:br>
            <a:r>
              <a:rPr lang="en-GB" sz="1600" b="0" dirty="0" smtClean="0"/>
              <a:t/>
            </a:r>
            <a:br>
              <a:rPr lang="en-GB" sz="1600" b="0" dirty="0" smtClean="0"/>
            </a:br>
            <a:r>
              <a:rPr lang="en-GB" sz="1600" b="0" dirty="0" smtClean="0"/>
              <a:t>NEES 2</a:t>
            </a:r>
            <a:r>
              <a:rPr lang="en-GB" sz="1600" b="0" baseline="30000" dirty="0" smtClean="0"/>
              <a:t>nd</a:t>
            </a:r>
            <a:r>
              <a:rPr lang="en-GB" sz="1600" b="0" dirty="0" smtClean="0"/>
              <a:t> Partners Meeting </a:t>
            </a: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1600" b="0" dirty="0" smtClean="0"/>
              <a:t>28th </a:t>
            </a:r>
            <a:r>
              <a:rPr lang="en-GB" sz="1600" b="0" dirty="0" smtClean="0"/>
              <a:t>October 2011 –</a:t>
            </a:r>
            <a:r>
              <a:rPr lang="en-GB" sz="1600" b="0" dirty="0" err="1" smtClean="0"/>
              <a:t>Easterbrok</a:t>
            </a:r>
            <a:r>
              <a:rPr lang="en-GB" sz="1600" b="0" dirty="0" smtClean="0"/>
              <a:t> House, </a:t>
            </a:r>
            <a:r>
              <a:rPr lang="en-GB" sz="1600" b="0" dirty="0" err="1" smtClean="0"/>
              <a:t>Critchton</a:t>
            </a:r>
            <a:r>
              <a:rPr lang="en-GB" sz="1600" b="0" dirty="0" smtClean="0"/>
              <a:t> Campus,</a:t>
            </a:r>
            <a:br>
              <a:rPr lang="en-GB" sz="1600" b="0" dirty="0" smtClean="0"/>
            </a:br>
            <a:r>
              <a:rPr lang="en-GB" sz="1600" b="0" dirty="0" smtClean="0"/>
              <a:t>Dumfries and Galloway, Scotland</a:t>
            </a:r>
            <a:r>
              <a:rPr lang="en-GB" sz="1600" b="0" dirty="0" smtClean="0"/>
              <a:t/>
            </a:r>
            <a:br>
              <a:rPr lang="en-GB" sz="1600" b="0" dirty="0" smtClean="0"/>
            </a:br>
            <a:r>
              <a:rPr lang="en-GB" sz="1600" b="0" dirty="0" smtClean="0"/>
              <a:t/>
            </a:r>
            <a:br>
              <a:rPr lang="en-GB" sz="1600" b="0" dirty="0" smtClean="0"/>
            </a:br>
            <a:r>
              <a:rPr lang="en-GB" sz="1600" b="0" dirty="0" smtClean="0"/>
              <a:t>José </a:t>
            </a:r>
            <a:r>
              <a:rPr lang="en-GB" sz="1600" b="0" dirty="0" err="1" smtClean="0"/>
              <a:t>Ospina</a:t>
            </a:r>
            <a:r>
              <a:rPr lang="en-GB" sz="1600" b="0" dirty="0" smtClean="0"/>
              <a:t>, Project Manager</a:t>
            </a:r>
            <a:endParaRPr lang="en-GB" sz="2400" dirty="0" smtClean="0"/>
          </a:p>
        </p:txBody>
      </p:sp>
      <p:pic>
        <p:nvPicPr>
          <p:cNvPr id="4099" name="Picture 7" descr="NPP_logo_statemen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714375"/>
            <a:ext cx="6345237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4100" name="Picture 8" descr="EU_flag_tex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5500688"/>
            <a:ext cx="32385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1643063"/>
            <a:ext cx="5929313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</a:pPr>
            <a:endParaRPr lang="en-GB" sz="1600" b="1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</a:pPr>
            <a:endParaRPr lang="en-GB" sz="1600" b="1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</a:pPr>
            <a:endParaRPr lang="en-GB" sz="1600" b="1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en-GB" sz="1600" b="1"/>
              <a:t>Activity Report in the Progress Report lifecycle</a:t>
            </a:r>
          </a:p>
        </p:txBody>
      </p:sp>
      <p:sp>
        <p:nvSpPr>
          <p:cNvPr id="4" name="Oval 3"/>
          <p:cNvSpPr/>
          <p:nvPr/>
        </p:nvSpPr>
        <p:spPr>
          <a:xfrm>
            <a:off x="3214688" y="3643313"/>
            <a:ext cx="2643187" cy="1285875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>Why to report?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50825" y="2492375"/>
            <a:ext cx="1295400" cy="1439863"/>
            <a:chOff x="204" y="1434"/>
            <a:chExt cx="816" cy="907"/>
          </a:xfrm>
        </p:grpSpPr>
        <p:sp>
          <p:nvSpPr>
            <p:cNvPr id="7184" name="AutoShape 5"/>
            <p:cNvSpPr>
              <a:spLocks noChangeArrowheads="1"/>
            </p:cNvSpPr>
            <p:nvPr/>
          </p:nvSpPr>
          <p:spPr bwMode="auto">
            <a:xfrm rot="5400000">
              <a:off x="158" y="1480"/>
              <a:ext cx="907" cy="816"/>
            </a:xfrm>
            <a:prstGeom prst="chevron">
              <a:avLst>
                <a:gd name="adj" fmla="val 2778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" name="Text Box 12"/>
            <p:cNvSpPr txBox="1">
              <a:spLocks noChangeArrowheads="1"/>
            </p:cNvSpPr>
            <p:nvPr/>
          </p:nvSpPr>
          <p:spPr bwMode="auto">
            <a:xfrm>
              <a:off x="340" y="1619"/>
              <a:ext cx="590" cy="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1000"/>
                <a:t>Monitoring of project by</a:t>
              </a:r>
            </a:p>
            <a:p>
              <a:pPr>
                <a:spcBef>
                  <a:spcPct val="50000"/>
                </a:spcBef>
              </a:pPr>
              <a:r>
                <a:rPr lang="sv-SE" sz="1000"/>
                <a:t>- PMC</a:t>
              </a:r>
              <a:br>
                <a:rPr lang="sv-SE" sz="1000"/>
              </a:br>
              <a:r>
                <a:rPr lang="sv-SE" sz="1000"/>
                <a:t>- MA</a:t>
              </a:r>
              <a:br>
                <a:rPr lang="sv-SE" sz="1000"/>
              </a:br>
              <a:r>
                <a:rPr lang="sv-SE" sz="1000"/>
                <a:t>- Secretariat</a:t>
              </a:r>
              <a:endParaRPr lang="en-US" sz="1000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2124075" y="2493963"/>
            <a:ext cx="1295400" cy="1439862"/>
            <a:chOff x="1610" y="1525"/>
            <a:chExt cx="816" cy="907"/>
          </a:xfrm>
        </p:grpSpPr>
        <p:sp>
          <p:nvSpPr>
            <p:cNvPr id="7182" name="AutoShape 13"/>
            <p:cNvSpPr>
              <a:spLocks noChangeArrowheads="1"/>
            </p:cNvSpPr>
            <p:nvPr/>
          </p:nvSpPr>
          <p:spPr bwMode="auto">
            <a:xfrm rot="5400000">
              <a:off x="1564" y="1571"/>
              <a:ext cx="907" cy="816"/>
            </a:xfrm>
            <a:prstGeom prst="chevron">
              <a:avLst>
                <a:gd name="adj" fmla="val 2778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Text Box 14"/>
            <p:cNvSpPr txBox="1">
              <a:spLocks noChangeArrowheads="1"/>
            </p:cNvSpPr>
            <p:nvPr/>
          </p:nvSpPr>
          <p:spPr bwMode="auto">
            <a:xfrm>
              <a:off x="1655" y="1752"/>
              <a:ext cx="72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1000"/>
                <a:t>Guarantee satisfactory project implementation</a:t>
              </a:r>
              <a:endParaRPr lang="en-US" sz="1000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995738" y="2493963"/>
            <a:ext cx="1296987" cy="1439862"/>
            <a:chOff x="2971" y="1525"/>
            <a:chExt cx="817" cy="907"/>
          </a:xfrm>
        </p:grpSpPr>
        <p:sp>
          <p:nvSpPr>
            <p:cNvPr id="7180" name="AutoShape 15"/>
            <p:cNvSpPr>
              <a:spLocks noChangeArrowheads="1"/>
            </p:cNvSpPr>
            <p:nvPr/>
          </p:nvSpPr>
          <p:spPr bwMode="auto">
            <a:xfrm rot="5400000">
              <a:off x="2925" y="1571"/>
              <a:ext cx="907" cy="816"/>
            </a:xfrm>
            <a:prstGeom prst="chevron">
              <a:avLst>
                <a:gd name="adj" fmla="val 2778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" name="Text Box 16"/>
            <p:cNvSpPr txBox="1">
              <a:spLocks noChangeArrowheads="1"/>
            </p:cNvSpPr>
            <p:nvPr/>
          </p:nvSpPr>
          <p:spPr bwMode="auto">
            <a:xfrm>
              <a:off x="2971" y="1752"/>
              <a:ext cx="81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1000"/>
                <a:t>Continous measurement and quantifiaction of project outputs</a:t>
              </a:r>
              <a:endParaRPr lang="en-US" sz="1000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724525" y="2492375"/>
            <a:ext cx="1295400" cy="1439863"/>
            <a:chOff x="4196" y="1570"/>
            <a:chExt cx="816" cy="907"/>
          </a:xfrm>
        </p:grpSpPr>
        <p:sp>
          <p:nvSpPr>
            <p:cNvPr id="7178" name="AutoShape 17"/>
            <p:cNvSpPr>
              <a:spLocks noChangeArrowheads="1"/>
            </p:cNvSpPr>
            <p:nvPr/>
          </p:nvSpPr>
          <p:spPr bwMode="auto">
            <a:xfrm rot="5400000">
              <a:off x="4150" y="1616"/>
              <a:ext cx="907" cy="816"/>
            </a:xfrm>
            <a:prstGeom prst="chevron">
              <a:avLst>
                <a:gd name="adj" fmla="val 2778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" name="Text Box 18"/>
            <p:cNvSpPr txBox="1">
              <a:spLocks noChangeArrowheads="1"/>
            </p:cNvSpPr>
            <p:nvPr/>
          </p:nvSpPr>
          <p:spPr bwMode="auto">
            <a:xfrm>
              <a:off x="4196" y="1842"/>
              <a:ext cx="81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v-SE" sz="1000"/>
                <a:t>Cross-check project application/ decision vs implementation</a:t>
              </a:r>
              <a:endParaRPr lang="en-US" sz="1000"/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7451725" y="2492375"/>
            <a:ext cx="1296988" cy="1439863"/>
            <a:chOff x="4422" y="2568"/>
            <a:chExt cx="817" cy="907"/>
          </a:xfrm>
        </p:grpSpPr>
        <p:sp>
          <p:nvSpPr>
            <p:cNvPr id="7176" name="AutoShape 19"/>
            <p:cNvSpPr>
              <a:spLocks noChangeArrowheads="1"/>
            </p:cNvSpPr>
            <p:nvPr/>
          </p:nvSpPr>
          <p:spPr bwMode="auto">
            <a:xfrm rot="5400000">
              <a:off x="4376" y="2614"/>
              <a:ext cx="907" cy="816"/>
            </a:xfrm>
            <a:prstGeom prst="chevron">
              <a:avLst>
                <a:gd name="adj" fmla="val 2778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" name="Text Box 20"/>
            <p:cNvSpPr txBox="1">
              <a:spLocks noChangeArrowheads="1"/>
            </p:cNvSpPr>
            <p:nvPr/>
          </p:nvSpPr>
          <p:spPr bwMode="auto">
            <a:xfrm>
              <a:off x="4513" y="2886"/>
              <a:ext cx="726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1000"/>
                <a:t>Information and knowledge to broader public</a:t>
              </a:r>
              <a:endParaRPr lang="en-US" sz="100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>Assessment of the Activity Report</a:t>
            </a:r>
          </a:p>
        </p:txBody>
      </p:sp>
      <p:sp>
        <p:nvSpPr>
          <p:cNvPr id="3379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smtClean="0"/>
              <a:t>The Programme Secretariat is the body that assesses the Activity Report</a:t>
            </a:r>
          </a:p>
          <a:p>
            <a:pPr eaLnBrk="1" hangingPunct="1"/>
            <a:r>
              <a:rPr lang="en-US" sz="1800" smtClean="0"/>
              <a:t>Assessment includes:</a:t>
            </a:r>
          </a:p>
          <a:p>
            <a:pPr lvl="1" eaLnBrk="1" hangingPunct="1"/>
            <a:r>
              <a:rPr lang="en-US" smtClean="0"/>
              <a:t>Completeness of the information</a:t>
            </a:r>
          </a:p>
          <a:p>
            <a:pPr lvl="1" eaLnBrk="1" hangingPunct="1"/>
            <a:r>
              <a:rPr lang="en-US" smtClean="0"/>
              <a:t>Eligibility of activities carried out</a:t>
            </a:r>
          </a:p>
          <a:p>
            <a:pPr lvl="1" eaLnBrk="1" hangingPunct="1"/>
            <a:r>
              <a:rPr lang="en-US" smtClean="0"/>
              <a:t>Coherence of activities with objectives set out in the application and decision</a:t>
            </a:r>
          </a:p>
          <a:p>
            <a:pPr lvl="1" eaLnBrk="1" hangingPunct="1"/>
            <a:r>
              <a:rPr lang="en-US" smtClean="0"/>
              <a:t>Concrete actions meeting the NPP horizontal principles</a:t>
            </a:r>
          </a:p>
          <a:p>
            <a:pPr lvl="1" eaLnBrk="1" hangingPunct="1"/>
            <a:r>
              <a:rPr lang="en-US" smtClean="0"/>
              <a:t>Quality of partnership and distribution of roles between the partners</a:t>
            </a:r>
          </a:p>
          <a:p>
            <a:pPr lvl="1" eaLnBrk="1" hangingPunct="1"/>
            <a:r>
              <a:rPr lang="en-US" smtClean="0"/>
              <a:t>Current degree of project progress achieved</a:t>
            </a:r>
          </a:p>
          <a:p>
            <a:pPr lvl="1" eaLnBrk="1" hangingPunct="1"/>
            <a:r>
              <a:rPr lang="en-US" smtClean="0"/>
              <a:t>Efficiency and effectiveness of the project implementation process</a:t>
            </a:r>
          </a:p>
          <a:p>
            <a:pPr lvl="1" eaLnBrk="1" hangingPunct="1"/>
            <a:r>
              <a:rPr lang="en-US" smtClean="0"/>
              <a:t>Measurement of quality and quantity of project outputs and results</a:t>
            </a:r>
          </a:p>
          <a:p>
            <a:pPr lvl="1" eaLnBrk="1" hangingPunct="1"/>
            <a:r>
              <a:rPr lang="en-US" smtClean="0"/>
              <a:t>Impact, Added value and Sustainability</a:t>
            </a:r>
          </a:p>
          <a:p>
            <a:pPr lvl="1" eaLnBrk="1" hangingPunct="1"/>
            <a:r>
              <a:rPr lang="en-US" smtClean="0"/>
              <a:t>Improvement proposed and anticipated results</a:t>
            </a:r>
          </a:p>
          <a:p>
            <a:pPr lvl="1" eaLnBrk="1" hangingPunct="1"/>
            <a:r>
              <a:rPr lang="en-US" smtClean="0"/>
              <a:t>Analysis of project expenditure and other budgetary matters</a:t>
            </a:r>
          </a:p>
          <a:p>
            <a:pPr eaLnBrk="1" hangingPunct="1"/>
            <a:r>
              <a:rPr lang="en-US" sz="1800" smtClean="0"/>
              <a:t>Assessment of activity report will be sent to Managing Authority together with the project claim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b="1" smtClean="0"/>
          </a:p>
        </p:txBody>
      </p:sp>
      <p:sp>
        <p:nvSpPr>
          <p:cNvPr id="348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GB" sz="4000" smtClean="0"/>
          </a:p>
          <a:p>
            <a:pPr algn="ctr" eaLnBrk="1" hangingPunct="1">
              <a:buFont typeface="Wingdings" pitchFamily="2" charset="2"/>
              <a:buNone/>
            </a:pPr>
            <a:endParaRPr lang="en-GB" sz="400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GB" sz="4000" smtClean="0"/>
              <a:t>No Report = No Money!!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1600" cap="none" smtClean="0">
                <a:latin typeface="Arial" charset="0"/>
              </a:rPr>
              <a:t/>
            </a:r>
            <a:br>
              <a:rPr lang="en-GB" sz="1600" cap="none" smtClean="0">
                <a:latin typeface="Arial" charset="0"/>
              </a:rPr>
            </a:br>
            <a:endParaRPr lang="en-GB" sz="1600" b="0" cap="none" smtClean="0">
              <a:solidFill>
                <a:srgbClr val="00A6EB"/>
              </a:solidFill>
              <a:latin typeface="Arial" charset="0"/>
            </a:endParaRPr>
          </a:p>
        </p:txBody>
      </p:sp>
      <p:sp>
        <p:nvSpPr>
          <p:cNvPr id="18435" name="Text Placeholder 3"/>
          <p:cNvSpPr>
            <a:spLocks noGrp="1"/>
          </p:cNvSpPr>
          <p:nvPr>
            <p:ph type="body" idx="1"/>
          </p:nvPr>
        </p:nvSpPr>
        <p:spPr>
          <a:xfrm>
            <a:off x="657225" y="1143000"/>
            <a:ext cx="7772400" cy="1500188"/>
          </a:xfrm>
        </p:spPr>
        <p:txBody>
          <a:bodyPr anchor="t"/>
          <a:lstStyle/>
          <a:p>
            <a:pPr algn="ctr">
              <a:defRPr/>
            </a:pPr>
            <a:r>
              <a:rPr lang="en-GB" sz="3200" dirty="0" smtClean="0">
                <a:latin typeface="+mj-lt"/>
              </a:rPr>
              <a:t>Thank you for listening!</a:t>
            </a:r>
          </a:p>
        </p:txBody>
      </p:sp>
      <p:pic>
        <p:nvPicPr>
          <p:cNvPr id="35844" name="Picture Placeholder 5" descr="NB103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2214563"/>
            <a:ext cx="32146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ätverk">
  <a:themeElements>
    <a:clrScheme name="Custom 4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00B0F0"/>
      </a:hlink>
      <a:folHlink>
        <a:srgbClr val="00B0F0"/>
      </a:folHlink>
    </a:clrScheme>
    <a:fontScheme name="Nätverk">
      <a:majorFont>
        <a:latin typeface="Arial Unicode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ätve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ätve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5901</TotalTime>
  <Words>169</Words>
  <Application>Microsoft Office PowerPoint</Application>
  <PresentationFormat>On-screen Show (4:3)</PresentationFormat>
  <Paragraphs>34</Paragraphs>
  <Slides>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Nätverk</vt:lpstr>
      <vt:lpstr>Photo Editor Photo</vt:lpstr>
      <vt:lpstr> Activity Reporting   NEES 2nd Partners Meeting  28th October 2011 –Easterbrok House, Critchton Campus, Dumfries and Galloway, Scotland  José Ospina, Project Manager</vt:lpstr>
      <vt:lpstr>Slide 2</vt:lpstr>
      <vt:lpstr>Why to report?</vt:lpstr>
      <vt:lpstr>Assessment of the Activity Report</vt:lpstr>
      <vt:lpstr>Slide 5</vt:lpstr>
      <vt:lpstr> </vt:lpstr>
    </vt:vector>
  </TitlesOfParts>
  <Company>NPP JPS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NPP 2007-2013</dc:title>
  <dc:subject>General Presentation</dc:subject>
  <dc:creator>Claire Matheson</dc:creator>
  <cp:lastModifiedBy> </cp:lastModifiedBy>
  <cp:revision>465</cp:revision>
  <dcterms:created xsi:type="dcterms:W3CDTF">2004-11-18T17:38:55Z</dcterms:created>
  <dcterms:modified xsi:type="dcterms:W3CDTF">2011-10-27T11:37:49Z</dcterms:modified>
</cp:coreProperties>
</file>