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78" r:id="rId4"/>
    <p:sldId id="277" r:id="rId5"/>
    <p:sldId id="279" r:id="rId6"/>
    <p:sldId id="280" r:id="rId7"/>
    <p:sldId id="281" r:id="rId8"/>
    <p:sldId id="270" r:id="rId9"/>
    <p:sldId id="265" r:id="rId10"/>
    <p:sldId id="282" r:id="rId11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20" autoAdjust="0"/>
  </p:normalViewPr>
  <p:slideViewPr>
    <p:cSldViewPr>
      <p:cViewPr varScale="1">
        <p:scale>
          <a:sx n="64" d="100"/>
          <a:sy n="64" d="100"/>
        </p:scale>
        <p:origin x="-10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B55655-611F-45F0-98E2-1654CAB844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518301-5082-41D7-AD73-2A810F047980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>Good Afternoon…</a:t>
            </a:r>
          </a:p>
          <a:p>
            <a:pPr eaLnBrk="1" hangingPunct="1">
              <a:defRPr/>
            </a:pPr>
            <a:r>
              <a:rPr lang="en-GB" dirty="0" smtClean="0"/>
              <a:t>Development Officer, 6years- Project Lead on Social</a:t>
            </a:r>
            <a:r>
              <a:rPr lang="en-GB" baseline="0" dirty="0" smtClean="0"/>
              <a:t> Housing Projects</a:t>
            </a: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2 projects</a:t>
            </a:r>
            <a:r>
              <a:rPr lang="en-GB" baseline="0" dirty="0" smtClean="0"/>
              <a:t> in Dumfries – Queen Street Conversion of a Georgian townhouse into 6 flats</a:t>
            </a:r>
          </a:p>
          <a:p>
            <a:pPr eaLnBrk="1" hangingPunct="1">
              <a:defRPr/>
            </a:pPr>
            <a:r>
              <a:rPr lang="en-GB" baseline="0" dirty="0" smtClean="0"/>
              <a:t>	             -  </a:t>
            </a:r>
            <a:r>
              <a:rPr lang="en-GB" baseline="0" dirty="0" err="1" smtClean="0"/>
              <a:t>Newbridge</a:t>
            </a:r>
            <a:r>
              <a:rPr lang="en-GB" baseline="0" dirty="0" smtClean="0"/>
              <a:t> Drive – Construction of 64 new build properties</a:t>
            </a:r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518301-5082-41D7-AD73-2A810F047980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12DF5C-2691-4FDD-BF88-C17423DC780E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>
              <a:buFont typeface="Calibri" pitchFamily="34" charset="0"/>
              <a:buNone/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12DF5C-2691-4FDD-BF88-C17423DC780E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>
              <a:buFont typeface="Calibri" pitchFamily="34" charset="0"/>
              <a:buNone/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12DF5C-2691-4FDD-BF88-C17423DC780E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>
              <a:buFont typeface="Calibri" pitchFamily="34" charset="0"/>
              <a:buNone/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12DF5C-2691-4FDD-BF88-C17423DC780E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>
              <a:buFont typeface="Calibri" pitchFamily="34" charset="0"/>
              <a:buNone/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12DF5C-2691-4FDD-BF88-C17423DC780E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>
              <a:buFont typeface="Calibri" pitchFamily="34" charset="0"/>
              <a:buNone/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12DF5C-2691-4FDD-BF88-C17423DC780E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>
              <a:buFont typeface="Calibri" pitchFamily="34" charset="0"/>
              <a:buNone/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12DF5C-2691-4FDD-BF88-C17423DC780E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>
              <a:buFont typeface="Calibri" pitchFamily="34" charset="0"/>
              <a:buNone/>
            </a:pPr>
            <a:r>
              <a:rPr lang="en-GB" dirty="0" smtClean="0"/>
              <a:t>Riverside</a:t>
            </a:r>
            <a:r>
              <a:rPr lang="en-GB" baseline="0" dirty="0" smtClean="0"/>
              <a:t> have a Carlisle Office (34 miles away)</a:t>
            </a:r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13A83-823F-4C91-BD41-D6D7A3C7D6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7067E-CA88-4328-B932-D3715B1195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FFB01-AD48-4EB2-8BF6-90B74730C0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619D1-23F4-4E6F-A49D-C9645DF6C0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FA3EB-6405-483A-A00D-7E287B3F8A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30405-A106-4997-85EB-DF64E47657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07B69-C887-4B0B-9892-AC494FB2F5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B2CF8-3F73-4E35-A2BA-CB842B9ADE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37733-58F9-4D87-9440-B038790932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059C6-FCAF-4B95-AE1C-AE150B6D2E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76B15-C46C-421F-A95B-24061B7235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4505DBD-9711-4EC8-B892-883C4EA312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8382000" cy="61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14480" y="2130425"/>
            <a:ext cx="6743720" cy="1470025"/>
          </a:xfrm>
        </p:spPr>
        <p:txBody>
          <a:bodyPr/>
          <a:lstStyle/>
          <a:p>
            <a:r>
              <a:rPr lang="en-US" b="1" dirty="0" smtClean="0">
                <a:latin typeface="Calibri" pitchFamily="34" charset="0"/>
              </a:rPr>
              <a:t>IRVINE</a:t>
            </a:r>
            <a:br>
              <a:rPr lang="en-US" b="1" dirty="0" smtClean="0">
                <a:latin typeface="Calibri" pitchFamily="34" charset="0"/>
              </a:rPr>
            </a:br>
            <a:r>
              <a:rPr lang="en-US" b="1" dirty="0" smtClean="0">
                <a:latin typeface="Calibri" pitchFamily="34" charset="0"/>
              </a:rPr>
              <a:t> HOUSING ASSOCIATION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786050" y="3886200"/>
            <a:ext cx="4986350" cy="17526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An Overview</a:t>
            </a:r>
          </a:p>
          <a:p>
            <a:r>
              <a:rPr lang="en-US" dirty="0" smtClean="0">
                <a:latin typeface="Calibri" pitchFamily="34" charset="0"/>
              </a:rPr>
              <a:t>27</a:t>
            </a:r>
            <a:r>
              <a:rPr lang="en-US" baseline="30000" dirty="0" smtClean="0">
                <a:latin typeface="Calibri" pitchFamily="34" charset="0"/>
              </a:rPr>
              <a:t>st</a:t>
            </a:r>
            <a:r>
              <a:rPr lang="en-US" dirty="0" smtClean="0">
                <a:latin typeface="Calibri" pitchFamily="34" charset="0"/>
              </a:rPr>
              <a:t> October 2011</a:t>
            </a:r>
          </a:p>
          <a:p>
            <a:r>
              <a:rPr lang="en-US" dirty="0" smtClean="0">
                <a:latin typeface="Calibri" pitchFamily="34" charset="0"/>
              </a:rPr>
              <a:t>Frank Boyle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Projects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Seconded to NAC to write an older people’s housing strategy (3 days per week)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Working towards the construction of two pilot sustainable healthy houses – in conjunction with </a:t>
            </a:r>
          </a:p>
          <a:p>
            <a:pPr lvl="1"/>
            <a:r>
              <a:rPr lang="en-GB" sz="2000" dirty="0" smtClean="0"/>
              <a:t>Assist Architects</a:t>
            </a:r>
          </a:p>
          <a:p>
            <a:pPr lvl="1"/>
            <a:r>
              <a:rPr lang="en-GB" sz="2000" dirty="0" err="1" smtClean="0"/>
              <a:t>Rambol</a:t>
            </a:r>
            <a:r>
              <a:rPr lang="en-GB" sz="2000" dirty="0" smtClean="0"/>
              <a:t> UK</a:t>
            </a:r>
          </a:p>
          <a:p>
            <a:pPr lvl="1"/>
            <a:r>
              <a:rPr lang="en-GB" sz="2000" dirty="0" smtClean="0"/>
              <a:t>The University of Strathclyde</a:t>
            </a:r>
            <a:endParaRPr lang="en-GB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8382000" cy="61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00166" y="609600"/>
            <a:ext cx="6958034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History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14480" y="1772816"/>
            <a:ext cx="7000924" cy="4556538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Established in 1993</a:t>
            </a:r>
          </a:p>
          <a:p>
            <a:pPr lvl="2">
              <a:buNone/>
            </a:pPr>
            <a:r>
              <a:rPr lang="en-US" dirty="0" smtClean="0">
                <a:latin typeface="Calibri" pitchFamily="34" charset="0"/>
              </a:rPr>
              <a:t>by Irvine Development Corporation (IDC)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latin typeface="Calibri" pitchFamily="34" charset="0"/>
              </a:rPr>
              <a:t>Stakeford</a:t>
            </a:r>
            <a:r>
              <a:rPr lang="en-US" dirty="0" smtClean="0">
                <a:latin typeface="Calibri" pitchFamily="34" charset="0"/>
              </a:rPr>
              <a:t>, Dumfries in 1999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latin typeface="Calibri" pitchFamily="34" charset="0"/>
              </a:rPr>
              <a:t>Coylebank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Drongan</a:t>
            </a:r>
            <a:r>
              <a:rPr lang="en-US" dirty="0" smtClean="0">
                <a:latin typeface="Calibri" pitchFamily="34" charset="0"/>
              </a:rPr>
              <a:t> in 2004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HAG </a:t>
            </a:r>
            <a:r>
              <a:rPr lang="en-US" dirty="0" err="1" smtClean="0">
                <a:latin typeface="Calibri" pitchFamily="34" charset="0"/>
              </a:rPr>
              <a:t>Programme</a:t>
            </a:r>
            <a:r>
              <a:rPr lang="en-US" dirty="0" smtClean="0">
                <a:latin typeface="Calibri" pitchFamily="34" charset="0"/>
              </a:rPr>
              <a:t> since 2003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8382000" cy="61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28728" y="571480"/>
            <a:ext cx="6529406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Irvine </a:t>
            </a:r>
            <a:r>
              <a:rPr lang="en-US" dirty="0" err="1" smtClean="0">
                <a:latin typeface="Calibri" pitchFamily="34" charset="0"/>
              </a:rPr>
              <a:t>Harbourside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8" name="Content Placeholder 7" descr="Gottries Place &amp; Linthouse Sep 1997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907704" y="1556792"/>
            <a:ext cx="6471818" cy="4572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8382000" cy="61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28728" y="571480"/>
            <a:ext cx="6529406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Irvine </a:t>
            </a:r>
            <a:r>
              <a:rPr lang="en-US" dirty="0" err="1" smtClean="0">
                <a:latin typeface="Calibri" pitchFamily="34" charset="0"/>
              </a:rPr>
              <a:t>Harbourside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8" name="Content Placeholder 7" descr="Harbour Street Sep 1997rotate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619672" y="1628800"/>
            <a:ext cx="6808622" cy="4621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8382000" cy="61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28728" y="571480"/>
            <a:ext cx="6529406" cy="1143000"/>
          </a:xfrm>
        </p:spPr>
        <p:txBody>
          <a:bodyPr/>
          <a:lstStyle/>
          <a:p>
            <a:r>
              <a:rPr lang="en-US" dirty="0" err="1" smtClean="0">
                <a:latin typeface="Calibri" pitchFamily="34" charset="0"/>
              </a:rPr>
              <a:t>Pennyburn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Kilwinning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0" name="Content Placeholder 9" descr="100_0100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691680" y="1556792"/>
            <a:ext cx="6578803" cy="49341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8382000" cy="61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529406" cy="1143000"/>
          </a:xfrm>
        </p:spPr>
        <p:txBody>
          <a:bodyPr/>
          <a:lstStyle/>
          <a:p>
            <a:r>
              <a:rPr lang="en-US" dirty="0" err="1" smtClean="0">
                <a:latin typeface="Calibri" pitchFamily="34" charset="0"/>
              </a:rPr>
              <a:t>Drongan</a:t>
            </a:r>
            <a:r>
              <a:rPr lang="en-US" dirty="0" smtClean="0">
                <a:latin typeface="Calibri" pitchFamily="34" charset="0"/>
              </a:rPr>
              <a:t>, East </a:t>
            </a:r>
            <a:r>
              <a:rPr lang="en-US" dirty="0" err="1" smtClean="0">
                <a:latin typeface="Calibri" pitchFamily="34" charset="0"/>
              </a:rPr>
              <a:t>Ayrshire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7" name="Content Placeholder 6" descr="DSC0018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907704" y="1628800"/>
            <a:ext cx="6437376" cy="4828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8382000" cy="61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28728" y="571480"/>
            <a:ext cx="6529406" cy="1143000"/>
          </a:xfrm>
        </p:spPr>
        <p:txBody>
          <a:bodyPr/>
          <a:lstStyle/>
          <a:p>
            <a:r>
              <a:rPr lang="en-US" dirty="0" err="1" smtClean="0">
                <a:latin typeface="Calibri" pitchFamily="34" charset="0"/>
              </a:rPr>
              <a:t>Stakeford</a:t>
            </a:r>
            <a:r>
              <a:rPr lang="en-US" dirty="0" smtClean="0">
                <a:latin typeface="Calibri" pitchFamily="34" charset="0"/>
              </a:rPr>
              <a:t>, Dumfries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7" name="Content Placeholder 6" descr="DSC00416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835696" y="1484784"/>
            <a:ext cx="6437376" cy="4828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8382000" cy="61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28728" y="571480"/>
            <a:ext cx="6529406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Queens Street, Dumfries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026" name="Picture 2" descr="\\Vulcan\development\Dumfries &amp; Galloway Projects\Queen Street\Queen Street Pictures2\130_302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19812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8382000" cy="61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Current Operation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60032" y="1268760"/>
            <a:ext cx="4104456" cy="4834880"/>
          </a:xfrm>
        </p:spPr>
        <p:txBody>
          <a:bodyPr/>
          <a:lstStyle/>
          <a:p>
            <a:r>
              <a:rPr lang="en-GB" sz="2400" dirty="0" smtClean="0">
                <a:latin typeface="Calibri" pitchFamily="34" charset="0"/>
              </a:rPr>
              <a:t>2188 homes (397 in Dumfries)</a:t>
            </a:r>
          </a:p>
          <a:p>
            <a:r>
              <a:rPr lang="en-GB" sz="2400" dirty="0" smtClean="0">
                <a:latin typeface="Calibri" pitchFamily="34" charset="0"/>
              </a:rPr>
              <a:t>£7.2 </a:t>
            </a:r>
            <a:r>
              <a:rPr lang="en-GB" sz="2400" dirty="0" err="1" smtClean="0">
                <a:latin typeface="Calibri" pitchFamily="34" charset="0"/>
              </a:rPr>
              <a:t>m</a:t>
            </a:r>
            <a:r>
              <a:rPr lang="en-GB" sz="2400" dirty="0" smtClean="0">
                <a:latin typeface="Calibri" pitchFamily="34" charset="0"/>
              </a:rPr>
              <a:t>. turnover</a:t>
            </a:r>
          </a:p>
          <a:p>
            <a:r>
              <a:rPr lang="en-GB" sz="2400" dirty="0" smtClean="0">
                <a:latin typeface="Calibri" pitchFamily="34" charset="0"/>
              </a:rPr>
              <a:t>53 staff (45 FTE)</a:t>
            </a:r>
          </a:p>
          <a:p>
            <a:r>
              <a:rPr lang="en-GB" sz="2400" dirty="0" smtClean="0">
                <a:latin typeface="Calibri" pitchFamily="34" charset="0"/>
              </a:rPr>
              <a:t>Now part of the Riverside </a:t>
            </a:r>
            <a:r>
              <a:rPr lang="en-GB" sz="2400" dirty="0" smtClean="0">
                <a:latin typeface="Calibri" pitchFamily="34" charset="0"/>
              </a:rPr>
              <a:t>Group</a:t>
            </a:r>
            <a:endParaRPr lang="en-GB" sz="2400" dirty="0" smtClean="0">
              <a:latin typeface="Calibri" pitchFamily="34" charset="0"/>
            </a:endParaRPr>
          </a:p>
          <a:p>
            <a:r>
              <a:rPr lang="en-GB" sz="2400" dirty="0" smtClean="0">
                <a:latin typeface="Calibri" pitchFamily="34" charset="0"/>
              </a:rPr>
              <a:t>£45.9 Million Investment 2010/11 (component replacement)</a:t>
            </a:r>
            <a:endParaRPr lang="en-GB" sz="2400" dirty="0" smtClean="0">
              <a:latin typeface="Calibri" pitchFamily="34" charset="0"/>
            </a:endParaRPr>
          </a:p>
          <a:p>
            <a:r>
              <a:rPr lang="en-GB" sz="2400" dirty="0" smtClean="0">
                <a:latin typeface="Calibri" pitchFamily="34" charset="0"/>
              </a:rPr>
              <a:t>Provide homes to 85,000 people</a:t>
            </a:r>
          </a:p>
          <a:p>
            <a:r>
              <a:rPr lang="en-GB" sz="2400" dirty="0" smtClean="0">
                <a:latin typeface="Calibri" pitchFamily="34" charset="0"/>
              </a:rPr>
              <a:t>Built 2000 homes over the past 3 years</a:t>
            </a:r>
          </a:p>
          <a:p>
            <a:endParaRPr lang="en-GB" dirty="0">
              <a:latin typeface="Calibri" pitchFamily="34" charset="0"/>
            </a:endParaRPr>
          </a:p>
        </p:txBody>
      </p:sp>
      <p:pic>
        <p:nvPicPr>
          <p:cNvPr id="13" name="Content Placeholder 11" descr="IHA MAP2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1403648" y="1988840"/>
            <a:ext cx="3312368" cy="37550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186</Words>
  <Application>Microsoft Office PowerPoint</Application>
  <PresentationFormat>On-screen Show (4:3)</PresentationFormat>
  <Paragraphs>44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IRVINE  HOUSING ASSOCIATION</vt:lpstr>
      <vt:lpstr>History</vt:lpstr>
      <vt:lpstr>Irvine Harbourside</vt:lpstr>
      <vt:lpstr>Irvine Harbourside</vt:lpstr>
      <vt:lpstr>Pennyburn, Kilwinning</vt:lpstr>
      <vt:lpstr>Drongan, East Ayrshire</vt:lpstr>
      <vt:lpstr>Stakeford, Dumfries</vt:lpstr>
      <vt:lpstr>Queens Street, Dumfries</vt:lpstr>
      <vt:lpstr>Current Operation</vt:lpstr>
      <vt:lpstr>Current Projects</vt:lpstr>
    </vt:vector>
  </TitlesOfParts>
  <Company>IHA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craigg</dc:creator>
  <cp:lastModifiedBy>Frank Boyle</cp:lastModifiedBy>
  <cp:revision>93</cp:revision>
  <dcterms:created xsi:type="dcterms:W3CDTF">2008-09-15T08:37:11Z</dcterms:created>
  <dcterms:modified xsi:type="dcterms:W3CDTF">2011-10-27T09:50:55Z</dcterms:modified>
</cp:coreProperties>
</file>