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56" r:id="rId2"/>
    <p:sldId id="396" r:id="rId3"/>
    <p:sldId id="405" r:id="rId4"/>
    <p:sldId id="406" r:id="rId5"/>
    <p:sldId id="401" r:id="rId6"/>
    <p:sldId id="398" r:id="rId7"/>
    <p:sldId id="400" r:id="rId8"/>
    <p:sldId id="403" r:id="rId9"/>
    <p:sldId id="384" r:id="rId10"/>
    <p:sldId id="407" r:id="rId11"/>
    <p:sldId id="385" r:id="rId12"/>
    <p:sldId id="386" r:id="rId13"/>
    <p:sldId id="387" r:id="rId14"/>
    <p:sldId id="388" r:id="rId15"/>
    <p:sldId id="393" r:id="rId16"/>
    <p:sldId id="411" r:id="rId17"/>
    <p:sldId id="409" r:id="rId18"/>
    <p:sldId id="380" r:id="rId19"/>
  </p:sldIdLst>
  <p:sldSz cx="9144000" cy="6858000" type="screen4x3"/>
  <p:notesSz cx="6797675" cy="9926638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6EB"/>
    <a:srgbClr val="CCCC00"/>
    <a:srgbClr val="FF0000"/>
    <a:srgbClr val="66CCFF"/>
    <a:srgbClr val="3399FF"/>
    <a:srgbClr val="D9DD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47" autoAdjust="0"/>
  </p:normalViewPr>
  <p:slideViewPr>
    <p:cSldViewPr>
      <p:cViewPr varScale="1">
        <p:scale>
          <a:sx n="67" d="100"/>
          <a:sy n="67" d="100"/>
        </p:scale>
        <p:origin x="-9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22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987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987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987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E10B4D-0F8F-4C95-BDC8-5A249D672A1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3F3927C-F47A-4387-9BF9-60C1022FBFAB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95BA81-DA21-49E9-BB4B-162AC4F96E0F}" type="slidenum">
              <a:rPr lang="en-GB"/>
              <a:pPr/>
              <a:t>1</a:t>
            </a:fld>
            <a:endParaRPr lang="en-GB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Programme is working on developing some downloadable picture files which include ALL mandatory elements.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232378-F662-4087-98BB-B0E96F3671E3}" type="slidenum">
              <a:rPr lang="en-GB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45AFE1-6464-44F5-963F-82DAB41352E3}" type="slidenum">
              <a:rPr lang="en-GB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26120A-A2C5-4037-8237-9B3DB0212D17}" type="slidenum">
              <a:rPr lang="en-GB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563347-388D-4778-8118-AD8F95CE66DF}" type="slidenum">
              <a:rPr lang="en-GB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EE35DD-A5C7-4073-985E-DCA38B4DC90F}" type="slidenum">
              <a:rPr lang="en-GB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0C45C0-49D3-4654-A40B-73515AC6AF15}" type="slidenum">
              <a:rPr lang="en-GB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50F169-26DC-45A3-B025-0D83792DCDBB}" type="slidenum">
              <a:rPr lang="en-GB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5AFE05-2F8D-44CB-872F-527A2734DD4A}" type="slidenum">
              <a:rPr lang="en-GB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5D7598-5BA0-4D2A-BB9F-5290FBCAB963}" type="slidenum">
              <a:rPr lang="en-GB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D1AB89-4934-457D-8AA7-1771FACD5700}" type="slidenum">
              <a:rPr lang="en-GB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C47419-A58F-440C-95B9-3846183CFA51}" type="slidenum">
              <a:rPr lang="en-GB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7176D-9C28-417E-BD5A-37429C22F62B}" type="slidenum">
              <a:rPr lang="en-GB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762000"/>
            <a:ext cx="35814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46"/>
          <p:cNvGraphicFramePr>
            <a:graphicFrameLocks noChangeAspect="1"/>
          </p:cNvGraphicFramePr>
          <p:nvPr/>
        </p:nvGraphicFramePr>
        <p:xfrm>
          <a:off x="4191000" y="5435600"/>
          <a:ext cx="3505200" cy="1168400"/>
        </p:xfrm>
        <a:graphic>
          <a:graphicData uri="http://schemas.openxmlformats.org/presentationml/2006/ole">
            <p:oleObj spid="_x0000_s53250" name="Photo Editor Photo" r:id="rId4" imgW="2771429" imgH="923810" progId="">
              <p:embed/>
            </p:oleObj>
          </a:graphicData>
        </a:graphic>
      </p:graphicFrame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779838" y="2852738"/>
            <a:ext cx="5189537" cy="504825"/>
          </a:xfrm>
        </p:spPr>
        <p:txBody>
          <a:bodyPr/>
          <a:lstStyle>
            <a:lvl1pPr>
              <a:defRPr sz="1100" b="1"/>
            </a:lvl1pPr>
          </a:lstStyle>
          <a:p>
            <a:r>
              <a:rPr lang="sv-SE" altLang="en-US"/>
              <a:t>CLICK HERE TO CHANGE HEADER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21FE98E-9E79-49C6-ADBB-4D517F7ADA19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C90B1B-7797-449E-A11C-71E10F68907A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46B9B8-E40D-4E5D-9CD2-8D7F9F666991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07B923-14F6-49A1-9262-DD82882FE002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DD74D-23B1-4BB1-B95A-A875EF87CC3E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116444-844B-4BA2-9970-7AE4AFC3DD17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10BA5C-AC9C-4D8F-8807-4AE55D3DEF76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D34313-2734-4247-8302-7F5F125A8865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51C02A-002F-4377-9489-1EA09B66CAC3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884A0-2897-4410-98C3-947E08727CD1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C547FD-3FA1-400E-B028-825E13D2428D}" type="slidenum">
              <a:rPr lang="sv-SE" altLang="en-US"/>
              <a:pPr/>
              <a:t>‹#›</a:t>
            </a:fld>
            <a:endParaRPr lang="sv-SE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en-US" smtClean="0"/>
              <a:t>Klicka här för att ändra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en-US" smtClean="0"/>
              <a:t>Klicka här för att ändra format på bakgrundstexten</a:t>
            </a:r>
          </a:p>
          <a:p>
            <a:pPr lvl="1"/>
            <a:r>
              <a:rPr lang="sv-SE" altLang="en-US" smtClean="0"/>
              <a:t>Nivå två</a:t>
            </a:r>
          </a:p>
          <a:p>
            <a:pPr lvl="2"/>
            <a:r>
              <a:rPr lang="sv-SE" altLang="en-US" smtClean="0"/>
              <a:t>Nivå tre</a:t>
            </a:r>
          </a:p>
          <a:p>
            <a:pPr lvl="3"/>
            <a:r>
              <a:rPr lang="sv-SE" altLang="en-US" smtClean="0"/>
              <a:t>Nivå fyra</a:t>
            </a:r>
          </a:p>
          <a:p>
            <a:pPr lvl="4"/>
            <a:r>
              <a:rPr lang="sv-SE" altLang="en-US" smtClean="0"/>
              <a:t>Nivå fem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sv-SE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sv-SE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E12615B-34BD-4837-8D7B-982F5822837E}" type="slidenum">
              <a:rPr lang="sv-SE" altLang="en-US"/>
              <a:pPr/>
              <a:t>‹#›</a:t>
            </a:fld>
            <a:endParaRPr lang="sv-SE" altLang="en-US"/>
          </a:p>
        </p:txBody>
      </p:sp>
      <p:graphicFrame>
        <p:nvGraphicFramePr>
          <p:cNvPr id="1026" name="Object 45"/>
          <p:cNvGraphicFramePr>
            <a:graphicFrameLocks noChangeAspect="1"/>
          </p:cNvGraphicFramePr>
          <p:nvPr/>
        </p:nvGraphicFramePr>
        <p:xfrm>
          <a:off x="7210425" y="0"/>
          <a:ext cx="1933575" cy="644525"/>
        </p:xfrm>
        <a:graphic>
          <a:graphicData uri="http://schemas.openxmlformats.org/presentationml/2006/ole">
            <p:oleObj spid="_x0000_s1026" name="Photo Editor Photo" r:id="rId14" imgW="2771429" imgH="923810" progId="">
              <p:embed/>
            </p:oleObj>
          </a:graphicData>
        </a:graphic>
      </p:graphicFrame>
      <p:pic>
        <p:nvPicPr>
          <p:cNvPr id="1033" name="Picture 46" descr="blå"/>
          <p:cNvPicPr>
            <a:picLocks noChangeAspect="1" noChangeArrowheads="1"/>
          </p:cNvPicPr>
          <p:nvPr userDrawn="1"/>
        </p:nvPicPr>
        <p:blipFill>
          <a:blip r:embed="rId15" cstate="print"/>
          <a:srcRect l="12100" t="28537" r="14285" b="63818"/>
          <a:stretch>
            <a:fillRect/>
          </a:stretch>
        </p:blipFill>
        <p:spPr bwMode="auto">
          <a:xfrm>
            <a:off x="1812925" y="0"/>
            <a:ext cx="73310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47" descr="NPP_stroke_white"/>
          <p:cNvPicPr>
            <a:picLocks noChangeAspect="1" noChangeArrowheads="1"/>
          </p:cNvPicPr>
          <p:nvPr userDrawn="1"/>
        </p:nvPicPr>
        <p:blipFill>
          <a:blip r:embed="rId16" cstate="print"/>
          <a:srcRect r="28696"/>
          <a:stretch>
            <a:fillRect/>
          </a:stretch>
        </p:blipFill>
        <p:spPr bwMode="auto">
          <a:xfrm>
            <a:off x="4924425" y="152400"/>
            <a:ext cx="4219575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5" name="Group 48"/>
          <p:cNvGrpSpPr>
            <a:grpSpLocks/>
          </p:cNvGrpSpPr>
          <p:nvPr userDrawn="1"/>
        </p:nvGrpSpPr>
        <p:grpSpPr bwMode="auto">
          <a:xfrm>
            <a:off x="190500" y="153988"/>
            <a:ext cx="2447925" cy="738187"/>
            <a:chOff x="186" y="144"/>
            <a:chExt cx="1584" cy="478"/>
          </a:xfrm>
        </p:grpSpPr>
        <p:pic>
          <p:nvPicPr>
            <p:cNvPr id="1037" name="Picture 49" descr="NPP_cyan"/>
            <p:cNvPicPr>
              <a:picLocks noChangeAspect="1" noChangeArrowheads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6" y="144"/>
              <a:ext cx="1056" cy="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8" name="Picture 50" descr="flag_blueyellow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444" y="287"/>
              <a:ext cx="326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6" name="Picture 51" descr="blå"/>
          <p:cNvPicPr>
            <a:picLocks noChangeAspect="1" noChangeArrowheads="1"/>
          </p:cNvPicPr>
          <p:nvPr userDrawn="1"/>
        </p:nvPicPr>
        <p:blipFill>
          <a:blip r:embed="rId19" cstate="print"/>
          <a:srcRect l="23436" t="32570" r="12131" b="63843"/>
          <a:stretch>
            <a:fillRect/>
          </a:stretch>
        </p:blipFill>
        <p:spPr bwMode="auto">
          <a:xfrm>
            <a:off x="0" y="6386513"/>
            <a:ext cx="64166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uropa.eu/abc/symbols/emblem/index_en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ralshops.blogspot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safe.eu/PDF/CoSafe%20Catalogue%20(110531)_FINAL.pdf" TargetMode="External"/><Relationship Id="rId5" Type="http://schemas.openxmlformats.org/officeDocument/2006/relationships/hyperlink" Target="http://ourfuture.eu/archives/2011/06/25/ole-2-wins-the-regio-stars-award-2011-for-best-photo/" TargetMode="External"/><Relationship Id="rId4" Type="http://schemas.openxmlformats.org/officeDocument/2006/relationships/hyperlink" Target="http://www.raslres.eu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rthernperiphery.e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inkedin.com/groups?mostPopular=&amp;gid=198469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333625" y="3143250"/>
            <a:ext cx="6238875" cy="2500313"/>
          </a:xfrm>
        </p:spPr>
        <p:txBody>
          <a:bodyPr anchor="ctr"/>
          <a:lstStyle/>
          <a:p>
            <a:pPr algn="ctr" eaLnBrk="1" hangingPunct="1"/>
            <a:r>
              <a:rPr lang="en-GB" sz="2400" b="0" dirty="0" smtClean="0"/>
              <a:t/>
            </a:r>
            <a:br>
              <a:rPr lang="en-GB" sz="2400" b="0" dirty="0" smtClean="0"/>
            </a:br>
            <a:r>
              <a:rPr lang="en-GB" sz="2400" b="0" dirty="0" smtClean="0"/>
              <a:t>NEES </a:t>
            </a:r>
            <a:r>
              <a:rPr lang="en-GB" sz="2000" b="0" dirty="0" smtClean="0"/>
              <a:t/>
            </a:r>
            <a:br>
              <a:rPr lang="en-GB" sz="2000" b="0" dirty="0" smtClean="0"/>
            </a:br>
            <a:r>
              <a:rPr lang="en-GB" sz="2800" b="0" dirty="0" smtClean="0"/>
              <a:t>Information </a:t>
            </a:r>
            <a:r>
              <a:rPr lang="en-GB" sz="2800" b="0" dirty="0" smtClean="0"/>
              <a:t>&amp; Publicity Requirements</a:t>
            </a:r>
            <a:br>
              <a:rPr lang="en-GB" sz="2800" b="0" dirty="0" smtClean="0"/>
            </a:br>
            <a:r>
              <a:rPr lang="en-GB" sz="1600" b="0" dirty="0" smtClean="0"/>
              <a:t/>
            </a:r>
            <a:br>
              <a:rPr lang="en-GB" sz="1600" b="0" dirty="0" smtClean="0"/>
            </a:br>
            <a:r>
              <a:rPr lang="en-GB" sz="1600" b="0" dirty="0" smtClean="0"/>
              <a:t/>
            </a:r>
            <a:br>
              <a:rPr lang="en-GB" sz="1600" b="0" dirty="0" smtClean="0"/>
            </a:br>
            <a:endParaRPr lang="en-GB" sz="2400" dirty="0" smtClean="0"/>
          </a:p>
        </p:txBody>
      </p:sp>
      <p:pic>
        <p:nvPicPr>
          <p:cNvPr id="4099" name="Picture 7" descr="NPP_logo_statemen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714375"/>
            <a:ext cx="6345237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4100" name="Picture 8" descr="EU_flag_tex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5500688"/>
            <a:ext cx="32385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Publicity Requirements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European Commission</a:t>
            </a:r>
          </a:p>
          <a:p>
            <a:r>
              <a:rPr lang="en-GB" smtClean="0"/>
              <a:t>NPP 2007-2013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Publicity Requirements – European Commission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European Information &amp; publicity requirements for projects: </a:t>
            </a:r>
            <a:br>
              <a:rPr lang="en-GB" smtClean="0"/>
            </a:br>
            <a:r>
              <a:rPr lang="en-GB" b="1" smtClean="0"/>
              <a:t>Commission Regulation No 1828/2006</a:t>
            </a:r>
            <a:r>
              <a:rPr lang="en-GB" smtClean="0"/>
              <a:t>, Articles 8 and 9 (and Annex 1)</a:t>
            </a:r>
          </a:p>
          <a:p>
            <a:endParaRPr lang="en-GB" smtClean="0"/>
          </a:p>
          <a:p>
            <a:r>
              <a:rPr lang="en-GB" smtClean="0"/>
              <a:t>Requirements:</a:t>
            </a:r>
          </a:p>
          <a:p>
            <a:pPr lvl="1"/>
            <a:r>
              <a:rPr lang="en-GB" smtClean="0"/>
              <a:t>Lead Partners are responsible for informing the public and partnership about assistance received from ERDF</a:t>
            </a:r>
          </a:p>
          <a:p>
            <a:pPr lvl="1"/>
            <a:endParaRPr lang="en-GB" smtClean="0"/>
          </a:p>
          <a:p>
            <a:pPr lvl="1"/>
            <a:r>
              <a:rPr lang="en-GB" smtClean="0"/>
              <a:t>All information and publicity measures must include:</a:t>
            </a:r>
          </a:p>
          <a:p>
            <a:pPr lvl="2"/>
            <a:r>
              <a:rPr lang="en-GB" smtClean="0"/>
              <a:t>The European flag (emblem) and a reference to the European Union</a:t>
            </a:r>
          </a:p>
          <a:p>
            <a:pPr lvl="2"/>
            <a:r>
              <a:rPr lang="en-GB" smtClean="0"/>
              <a:t>A reference to the fund: “European Regional Development Fund”</a:t>
            </a:r>
          </a:p>
          <a:p>
            <a:pPr lvl="2"/>
            <a:r>
              <a:rPr lang="en-GB" smtClean="0"/>
              <a:t>Programme statement: “Innovatively investing in Europe’s Northern Periphery for a sustainable and prosperous future”</a:t>
            </a:r>
            <a:br>
              <a:rPr lang="en-GB" smtClean="0"/>
            </a:br>
            <a:endParaRPr lang="en-GB" smtClean="0"/>
          </a:p>
          <a:p>
            <a:pPr lvl="1"/>
            <a:r>
              <a:rPr lang="en-GB" smtClean="0"/>
              <a:t>Small promotional objects only need to have the EU flag and a reference to the European Union</a:t>
            </a:r>
          </a:p>
          <a:p>
            <a:endParaRPr lang="en-GB" smtClean="0"/>
          </a:p>
          <a:p>
            <a:r>
              <a:rPr lang="en-GB" smtClean="0"/>
              <a:t>Failure to comply can lead to </a:t>
            </a:r>
            <a:r>
              <a:rPr lang="en-GB" b="1" smtClean="0"/>
              <a:t>grant cuts </a:t>
            </a:r>
            <a:r>
              <a:rPr lang="en-GB" smtClean="0"/>
              <a:t>(2% flatrate)!</a:t>
            </a:r>
          </a:p>
          <a:p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C601AD-DE7A-4384-87ED-17C55EA1F156}" type="slidenum">
              <a:rPr lang="sv-SE" altLang="en-US"/>
              <a:pPr/>
              <a:t>11</a:t>
            </a:fld>
            <a:endParaRPr lang="sv-SE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Publicity Requirements – European Commission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457200" y="1719263"/>
            <a:ext cx="5400675" cy="4411662"/>
          </a:xfrm>
        </p:spPr>
        <p:txBody>
          <a:bodyPr/>
          <a:lstStyle/>
          <a:p>
            <a:r>
              <a:rPr lang="en-GB" smtClean="0"/>
              <a:t>European Flag</a:t>
            </a:r>
          </a:p>
          <a:p>
            <a:pPr lvl="1"/>
            <a:r>
              <a:rPr lang="en-GB" smtClean="0"/>
              <a:t>Guidance in Annex 1 of Regulation 1828/2006</a:t>
            </a:r>
          </a:p>
          <a:p>
            <a:pPr lvl="1"/>
            <a:r>
              <a:rPr lang="en-GB" smtClean="0"/>
              <a:t>Official colours: Pantone Reflex Blue and Pantone Yellow 2C</a:t>
            </a:r>
          </a:p>
          <a:p>
            <a:pPr lvl="1"/>
            <a:r>
              <a:rPr lang="en-GB" smtClean="0"/>
              <a:t>Do not place it upside down!</a:t>
            </a:r>
          </a:p>
          <a:p>
            <a:pPr lvl="1"/>
            <a:r>
              <a:rPr lang="en-GB" smtClean="0"/>
              <a:t>Reproduction:</a:t>
            </a:r>
          </a:p>
          <a:p>
            <a:pPr lvl="2"/>
            <a:r>
              <a:rPr lang="en-GB" smtClean="0"/>
              <a:t>Preferably in colour</a:t>
            </a:r>
          </a:p>
          <a:p>
            <a:pPr lvl="2"/>
            <a:r>
              <a:rPr lang="en-GB" smtClean="0"/>
              <a:t>On a colour background: white rectangular border </a:t>
            </a:r>
          </a:p>
          <a:p>
            <a:pPr lvl="2"/>
            <a:r>
              <a:rPr lang="en-GB" smtClean="0"/>
              <a:t>White and blue: Reflex blue and stars in white</a:t>
            </a:r>
          </a:p>
          <a:p>
            <a:pPr lvl="2"/>
            <a:r>
              <a:rPr lang="en-GB" smtClean="0"/>
              <a:t>Black and white: black stars on white background</a:t>
            </a:r>
          </a:p>
          <a:p>
            <a:pPr lvl="2"/>
            <a:endParaRPr lang="en-GB" smtClean="0"/>
          </a:p>
          <a:p>
            <a:pPr lvl="1"/>
            <a:r>
              <a:rPr lang="en-GB" smtClean="0"/>
              <a:t>More information and downloads on: </a:t>
            </a:r>
            <a:r>
              <a:rPr lang="en-GB" sz="1400" smtClean="0">
                <a:solidFill>
                  <a:srgbClr val="00A6EB"/>
                </a:solidFill>
                <a:hlinkClick r:id="rId3"/>
              </a:rPr>
              <a:t>http://europa.eu/abc/symbols/emblem/index_en.htm</a:t>
            </a:r>
            <a:r>
              <a:rPr lang="en-GB" sz="1400" smtClean="0">
                <a:solidFill>
                  <a:srgbClr val="00A6EB"/>
                </a:solidFill>
              </a:rPr>
              <a:t> </a:t>
            </a:r>
            <a:endParaRPr lang="en-GB" smtClean="0">
              <a:solidFill>
                <a:srgbClr val="00A6EB"/>
              </a:solidFill>
            </a:endParaRPr>
          </a:p>
          <a:p>
            <a:pPr lvl="1"/>
            <a:endParaRPr lang="en-GB" smtClean="0"/>
          </a:p>
          <a:p>
            <a:endParaRPr lang="en-GB" smtClean="0"/>
          </a:p>
        </p:txBody>
      </p:sp>
      <p:pic>
        <p:nvPicPr>
          <p:cNvPr id="16388" name="Picture 4" descr="jaun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1785938"/>
            <a:ext cx="2160587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763689-8DCD-4D0E-9E9F-B928786EFA88}" type="slidenum">
              <a:rPr lang="sv-SE" altLang="en-US"/>
              <a:pPr/>
              <a:t>12</a:t>
            </a:fld>
            <a:endParaRPr lang="sv-SE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Publicity Requirements – NPP 2007-2013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457200" y="1719263"/>
            <a:ext cx="7829550" cy="4411662"/>
          </a:xfrm>
        </p:spPr>
        <p:txBody>
          <a:bodyPr/>
          <a:lstStyle/>
          <a:p>
            <a:r>
              <a:rPr lang="en-GB" smtClean="0"/>
              <a:t>Programme </a:t>
            </a:r>
            <a:r>
              <a:rPr lang="en-GB" b="1" smtClean="0"/>
              <a:t>logo </a:t>
            </a:r>
            <a:r>
              <a:rPr lang="en-GB" smtClean="0"/>
              <a:t>(+ statement in line with commission regulation)</a:t>
            </a:r>
            <a:endParaRPr lang="en-GB" b="1" smtClean="0"/>
          </a:p>
          <a:p>
            <a:pPr lvl="1"/>
            <a:r>
              <a:rPr lang="en-GB" smtClean="0"/>
              <a:t>To be included on all publications together with EU flag</a:t>
            </a:r>
          </a:p>
          <a:p>
            <a:pPr lvl="1"/>
            <a:r>
              <a:rPr lang="en-GB" smtClean="0"/>
              <a:t>Visual Guidelines</a:t>
            </a:r>
          </a:p>
          <a:p>
            <a:endParaRPr lang="en-GB" b="1" smtClean="0"/>
          </a:p>
          <a:p>
            <a:r>
              <a:rPr lang="en-GB" b="1" smtClean="0"/>
              <a:t>Mandatory</a:t>
            </a:r>
            <a:r>
              <a:rPr lang="en-GB" smtClean="0"/>
              <a:t> communication tools within first </a:t>
            </a:r>
            <a:r>
              <a:rPr lang="en-GB" b="1" smtClean="0"/>
              <a:t>6 months</a:t>
            </a:r>
            <a:r>
              <a:rPr lang="en-GB" smtClean="0"/>
              <a:t>:</a:t>
            </a:r>
          </a:p>
          <a:p>
            <a:pPr lvl="1"/>
            <a:r>
              <a:rPr lang="en-GB" smtClean="0"/>
              <a:t>Project website</a:t>
            </a:r>
          </a:p>
          <a:p>
            <a:pPr lvl="1"/>
            <a:r>
              <a:rPr lang="en-GB" smtClean="0"/>
              <a:t>Project logo </a:t>
            </a:r>
          </a:p>
          <a:p>
            <a:pPr lvl="1"/>
            <a:r>
              <a:rPr lang="en-GB" smtClean="0"/>
              <a:t>Promotional material for conferences, seminars, exhibitions, etc.  </a:t>
            </a:r>
          </a:p>
          <a:p>
            <a:pPr lvl="1"/>
            <a:r>
              <a:rPr lang="en-GB" smtClean="0"/>
              <a:t>Project presentation in PowerPoint format outlining the project’s objectives</a:t>
            </a:r>
          </a:p>
          <a:p>
            <a:pPr lvl="1"/>
            <a:r>
              <a:rPr lang="en-GB" smtClean="0"/>
              <a:t>Completion of a brief project case study on the NPP website</a:t>
            </a:r>
          </a:p>
          <a:p>
            <a:pPr lvl="1"/>
            <a:r>
              <a:rPr lang="en-GB" smtClean="0"/>
              <a:t>Submission of small collection of photos relevant to the project</a:t>
            </a:r>
          </a:p>
          <a:p>
            <a:endParaRPr lang="en-GB" smtClean="0"/>
          </a:p>
          <a:p>
            <a:r>
              <a:rPr lang="en-GB" smtClean="0"/>
              <a:t>Expected </a:t>
            </a:r>
            <a:r>
              <a:rPr lang="en-GB" b="1" smtClean="0"/>
              <a:t>attendance</a:t>
            </a:r>
            <a:r>
              <a:rPr lang="en-GB" smtClean="0"/>
              <a:t> at joint activities such as (should be budgeted for):</a:t>
            </a:r>
          </a:p>
          <a:p>
            <a:pPr lvl="1"/>
            <a:r>
              <a:rPr lang="en-GB" smtClean="0"/>
              <a:t>Lead Partner and partner seminars</a:t>
            </a:r>
          </a:p>
          <a:p>
            <a:pPr lvl="1"/>
            <a:r>
              <a:rPr lang="en-GB" smtClean="0"/>
              <a:t>One thematic seminar</a:t>
            </a:r>
          </a:p>
          <a:p>
            <a:pPr lvl="1"/>
            <a:r>
              <a:rPr lang="en-GB" smtClean="0"/>
              <a:t>One additional training seminar</a:t>
            </a:r>
          </a:p>
          <a:p>
            <a:endParaRPr lang="en-GB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321B98-3E63-470B-9A5B-C50A87A9ACB1}" type="slidenum">
              <a:rPr lang="sv-SE" altLang="en-US"/>
              <a:pPr/>
              <a:t>13</a:t>
            </a:fld>
            <a:endParaRPr lang="sv-SE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Publicity Requirements – Graphical Elements</a:t>
            </a:r>
          </a:p>
        </p:txBody>
      </p:sp>
      <p:sp>
        <p:nvSpPr>
          <p:cNvPr id="18435" name="Content Placeholder 3"/>
          <p:cNvSpPr>
            <a:spLocks noGrp="1"/>
          </p:cNvSpPr>
          <p:nvPr>
            <p:ph idx="1"/>
          </p:nvPr>
        </p:nvSpPr>
        <p:spPr>
          <a:xfrm>
            <a:off x="457200" y="1719263"/>
            <a:ext cx="8043863" cy="4411662"/>
          </a:xfrm>
        </p:spPr>
        <p:txBody>
          <a:bodyPr/>
          <a:lstStyle/>
          <a:p>
            <a:r>
              <a:rPr lang="en-GB" b="1" smtClean="0"/>
              <a:t>Example</a:t>
            </a:r>
            <a:r>
              <a:rPr lang="en-GB" smtClean="0"/>
              <a:t> of correct use of the mandatory graphical elements:</a:t>
            </a:r>
          </a:p>
          <a:p>
            <a:pPr lvl="2"/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r>
              <a:rPr lang="en-GB" smtClean="0"/>
              <a:t>Graphical elements available on the NPP website.</a:t>
            </a:r>
          </a:p>
          <a:p>
            <a:endParaRPr lang="en-GB" smtClean="0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FD465B-BDDF-43AF-99D7-3B463A47481E}" type="slidenum">
              <a:rPr lang="sv-SE" altLang="en-US"/>
              <a:pPr/>
              <a:t>14</a:t>
            </a:fld>
            <a:endParaRPr lang="sv-SE" altLang="en-US"/>
          </a:p>
        </p:txBody>
      </p:sp>
      <p:pic>
        <p:nvPicPr>
          <p:cNvPr id="18437" name="Picture 6" descr="NPP_logo_EU_flag_transparen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8050" y="3225800"/>
            <a:ext cx="6429375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 smtClean="0"/>
          </a:p>
        </p:txBody>
      </p:sp>
      <p:sp>
        <p:nvSpPr>
          <p:cNvPr id="6" name="Tex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lvl="1" indent="-342900">
              <a:buClr>
                <a:schemeClr val="tx2"/>
              </a:buClr>
            </a:pPr>
            <a:r>
              <a:rPr lang="en-US" sz="1600" smtClean="0"/>
              <a:t>Part of mandatory measures </a:t>
            </a:r>
          </a:p>
          <a:p>
            <a:pPr marL="342900" lvl="1" indent="-342900">
              <a:buClr>
                <a:schemeClr val="tx2"/>
              </a:buClr>
            </a:pPr>
            <a:endParaRPr lang="en-US" sz="1600" smtClean="0"/>
          </a:p>
          <a:p>
            <a:pPr marL="342900" lvl="1" indent="-342900">
              <a:buClr>
                <a:schemeClr val="tx2"/>
              </a:buClr>
            </a:pPr>
            <a:r>
              <a:rPr lang="en-US" sz="1600" smtClean="0"/>
              <a:t>To be updated regularly (reporting periods)</a:t>
            </a:r>
          </a:p>
          <a:p>
            <a:pPr marL="342900" lvl="1" indent="-342900">
              <a:buClr>
                <a:schemeClr val="tx2"/>
              </a:buClr>
            </a:pPr>
            <a:endParaRPr lang="en-US" sz="1600" smtClean="0"/>
          </a:p>
          <a:p>
            <a:pPr marL="342900" lvl="1" indent="-342900">
              <a:buClr>
                <a:schemeClr val="tx2"/>
              </a:buClr>
            </a:pPr>
            <a:r>
              <a:rPr lang="en-US" sz="1600" smtClean="0"/>
              <a:t>Secretariat:</a:t>
            </a:r>
          </a:p>
          <a:p>
            <a:pPr marL="342900" lvl="1" indent="-342900"/>
            <a:r>
              <a:rPr lang="en-US" sz="1600" smtClean="0"/>
              <a:t>Adding project to NPP website</a:t>
            </a:r>
          </a:p>
          <a:p>
            <a:pPr marL="342900" lvl="1" indent="-342900"/>
            <a:r>
              <a:rPr lang="en-US" sz="1600" smtClean="0"/>
              <a:t>Facts &amp; figures</a:t>
            </a:r>
          </a:p>
          <a:p>
            <a:pPr marL="1149350" lvl="2" indent="-347663"/>
            <a:r>
              <a:rPr lang="en-US" sz="1400" smtClean="0"/>
              <a:t>Title and acronym</a:t>
            </a:r>
          </a:p>
          <a:p>
            <a:pPr marL="1149350" lvl="2" indent="-347663"/>
            <a:r>
              <a:rPr lang="en-US" sz="1400" smtClean="0"/>
              <a:t>Start/end date</a:t>
            </a:r>
          </a:p>
          <a:p>
            <a:pPr marL="1149350" lvl="2" indent="-347663"/>
            <a:r>
              <a:rPr lang="en-US" sz="1400" smtClean="0"/>
              <a:t>Priority, objective, theme</a:t>
            </a:r>
          </a:p>
          <a:p>
            <a:pPr marL="1149350" lvl="2" indent="-347663"/>
            <a:r>
              <a:rPr lang="en-US" sz="1400" smtClean="0"/>
              <a:t>Budget and funding</a:t>
            </a:r>
          </a:p>
          <a:p>
            <a:pPr marL="1149350" lvl="2" indent="-347663"/>
            <a:r>
              <a:rPr lang="en-US" sz="1400" smtClean="0"/>
              <a:t>Lead Partner details</a:t>
            </a:r>
          </a:p>
          <a:p>
            <a:pPr marL="1149350" lvl="2" indent="-347663"/>
            <a:r>
              <a:rPr lang="en-US" sz="1400" smtClean="0"/>
              <a:t>Partnership</a:t>
            </a:r>
          </a:p>
          <a:p>
            <a:pPr marL="342900" lvl="1" indent="-342900"/>
            <a:r>
              <a:rPr lang="en-US" sz="1600" smtClean="0"/>
              <a:t>Project description</a:t>
            </a:r>
          </a:p>
          <a:p>
            <a:pPr marL="1149350" lvl="2" indent="-347663"/>
            <a:r>
              <a:rPr lang="en-US" sz="1400" smtClean="0"/>
              <a:t>Synopsis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lvl="1" indent="-342900">
              <a:buClr>
                <a:schemeClr val="tx2"/>
              </a:buClr>
            </a:pPr>
            <a:endParaRPr lang="en-US" sz="1600" smtClean="0"/>
          </a:p>
          <a:p>
            <a:pPr marL="342900" lvl="1" indent="-342900">
              <a:buClr>
                <a:schemeClr val="tx2"/>
              </a:buClr>
            </a:pPr>
            <a:endParaRPr lang="en-US" sz="1600" smtClean="0"/>
          </a:p>
          <a:p>
            <a:pPr marL="342900" lvl="1" indent="-342900">
              <a:buClr>
                <a:schemeClr val="tx2"/>
              </a:buClr>
            </a:pPr>
            <a:endParaRPr lang="en-US" sz="1600" smtClean="0"/>
          </a:p>
          <a:p>
            <a:pPr marL="342900" lvl="1" indent="-342900">
              <a:buClr>
                <a:schemeClr val="tx2"/>
              </a:buClr>
            </a:pPr>
            <a:endParaRPr lang="en-US" sz="1600" smtClean="0"/>
          </a:p>
          <a:p>
            <a:pPr marL="342900" lvl="1" indent="-342900">
              <a:buClr>
                <a:schemeClr val="tx2"/>
              </a:buClr>
            </a:pPr>
            <a:endParaRPr lang="en-US" sz="1600" smtClean="0"/>
          </a:p>
          <a:p>
            <a:pPr marL="342900" lvl="1" indent="-342900">
              <a:buClr>
                <a:schemeClr val="tx2"/>
              </a:buClr>
            </a:pPr>
            <a:r>
              <a:rPr lang="en-US" sz="1600" smtClean="0"/>
              <a:t>Lead Partner:</a:t>
            </a:r>
          </a:p>
          <a:p>
            <a:pPr marL="342900" lvl="1" indent="-342900"/>
            <a:r>
              <a:rPr lang="en-US" sz="1600" smtClean="0"/>
              <a:t>Project description</a:t>
            </a:r>
          </a:p>
          <a:p>
            <a:pPr marL="1149350" lvl="2" indent="-347663"/>
            <a:r>
              <a:rPr lang="da-DK" sz="1400" smtClean="0"/>
              <a:t>Synopsis update</a:t>
            </a:r>
            <a:endParaRPr lang="en-US" sz="1400" smtClean="0"/>
          </a:p>
          <a:p>
            <a:pPr marL="1149350" lvl="2" indent="-347663"/>
            <a:r>
              <a:rPr lang="en-US" sz="1400" smtClean="0"/>
              <a:t>Aims and objectives</a:t>
            </a:r>
          </a:p>
          <a:p>
            <a:pPr marL="1149350" lvl="2" indent="-347663"/>
            <a:r>
              <a:rPr lang="en-US" sz="1400" smtClean="0"/>
              <a:t>Expected outcomes</a:t>
            </a:r>
          </a:p>
          <a:p>
            <a:pPr marL="1149350" lvl="2" indent="-347663"/>
            <a:r>
              <a:rPr lang="en-US" sz="1400" smtClean="0"/>
              <a:t>Achieved outcomes</a:t>
            </a:r>
          </a:p>
          <a:p>
            <a:pPr marL="342900" lvl="1" indent="-342900"/>
            <a:r>
              <a:rPr lang="en-US" sz="1600" smtClean="0"/>
              <a:t>Information &amp; Communication</a:t>
            </a:r>
          </a:p>
          <a:p>
            <a:pPr marL="1149350" lvl="2" indent="-347663"/>
            <a:r>
              <a:rPr lang="en-US" sz="1400" smtClean="0"/>
              <a:t>Logo</a:t>
            </a:r>
          </a:p>
          <a:p>
            <a:pPr marL="1149350" lvl="2" indent="-347663"/>
            <a:r>
              <a:rPr lang="en-US" sz="1400" smtClean="0"/>
              <a:t>Project website</a:t>
            </a:r>
          </a:p>
          <a:p>
            <a:pPr marL="1149350" lvl="2" indent="-347663"/>
            <a:r>
              <a:rPr lang="en-US" sz="1400" smtClean="0"/>
              <a:t>Project message (optional)</a:t>
            </a:r>
          </a:p>
          <a:p>
            <a:pPr marL="1149350" lvl="2" indent="-347663"/>
            <a:r>
              <a:rPr lang="en-US" sz="1400" smtClean="0"/>
              <a:t>Publications</a:t>
            </a:r>
          </a:p>
          <a:p>
            <a:pPr marL="1149350" lvl="2" indent="-347663"/>
            <a:r>
              <a:rPr lang="en-US" sz="1400" smtClean="0"/>
              <a:t>Pictures</a:t>
            </a:r>
          </a:p>
          <a:p>
            <a:endParaRPr lang="da-DK" smtClean="0"/>
          </a:p>
        </p:txBody>
      </p:sp>
      <p:sp>
        <p:nvSpPr>
          <p:cNvPr id="1946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691A83-0121-44B5-850C-15A893BC141D}" type="slidenum">
              <a:rPr lang="sv-SE" altLang="en-US"/>
              <a:pPr/>
              <a:t>15</a:t>
            </a:fld>
            <a:endParaRPr lang="sv-SE" altLang="en-US"/>
          </a:p>
        </p:txBody>
      </p:sp>
      <p:sp>
        <p:nvSpPr>
          <p:cNvPr id="19462" name="Title 1"/>
          <p:cNvSpPr txBox="1">
            <a:spLocks/>
          </p:cNvSpPr>
          <p:nvPr/>
        </p:nvSpPr>
        <p:spPr bwMode="auto">
          <a:xfrm>
            <a:off x="609600" y="2746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/>
            <a:r>
              <a:rPr lang="en-GB" sz="2000" b="1">
                <a:latin typeface="Arial Unicode MS" pitchFamily="34" charset="-128"/>
              </a:rPr>
              <a:t>Project Case Study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Examples</a:t>
            </a:r>
          </a:p>
        </p:txBody>
      </p:sp>
      <p:sp>
        <p:nvSpPr>
          <p:cNvPr id="21507" name="Content Placeholder 3"/>
          <p:cNvSpPr>
            <a:spLocks noGrp="1"/>
          </p:cNvSpPr>
          <p:nvPr>
            <p:ph idx="1"/>
          </p:nvPr>
        </p:nvSpPr>
        <p:spPr>
          <a:xfrm>
            <a:off x="457200" y="1719263"/>
            <a:ext cx="8043863" cy="4411662"/>
          </a:xfrm>
        </p:spPr>
        <p:txBody>
          <a:bodyPr/>
          <a:lstStyle/>
          <a:p>
            <a:r>
              <a:rPr lang="en-GB" smtClean="0"/>
              <a:t>Retail in Rural Regions – </a:t>
            </a:r>
            <a:r>
              <a:rPr lang="en-GB" smtClean="0">
                <a:hlinkClick r:id="rId3"/>
              </a:rPr>
              <a:t>website</a:t>
            </a:r>
            <a:endParaRPr lang="en-GB" smtClean="0"/>
          </a:p>
          <a:p>
            <a:endParaRPr lang="en-GB" smtClean="0"/>
          </a:p>
          <a:p>
            <a:r>
              <a:rPr lang="en-GB" smtClean="0"/>
              <a:t>RASLRES - </a:t>
            </a:r>
            <a:r>
              <a:rPr lang="en-GB" smtClean="0">
                <a:hlinkClick r:id="rId4"/>
              </a:rPr>
              <a:t>website</a:t>
            </a:r>
            <a:endParaRPr lang="en-GB" smtClean="0"/>
          </a:p>
          <a:p>
            <a:endParaRPr lang="en-GB" smtClean="0"/>
          </a:p>
          <a:p>
            <a:r>
              <a:rPr lang="en-GB" smtClean="0"/>
              <a:t>Our Life as the Elderly II – </a:t>
            </a:r>
            <a:r>
              <a:rPr lang="en-GB" smtClean="0">
                <a:hlinkClick r:id="rId5"/>
              </a:rPr>
              <a:t>use of pictures</a:t>
            </a:r>
            <a:r>
              <a:rPr lang="en-GB" smtClean="0"/>
              <a:t> (RegioStars Awards 2011)</a:t>
            </a:r>
          </a:p>
          <a:p>
            <a:endParaRPr lang="en-GB" smtClean="0"/>
          </a:p>
          <a:p>
            <a:r>
              <a:rPr lang="en-GB" smtClean="0"/>
              <a:t>CoSafe – </a:t>
            </a:r>
            <a:r>
              <a:rPr lang="en-GB" smtClean="0">
                <a:hlinkClick r:id="rId6"/>
              </a:rPr>
              <a:t>catalogue of products and services</a:t>
            </a: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FF5C24-356A-40C4-9D81-37F9622E2B07}" type="slidenum">
              <a:rPr lang="sv-SE" altLang="en-US"/>
              <a:pPr/>
              <a:t>16</a:t>
            </a:fld>
            <a:endParaRPr lang="sv-SE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For more information</a:t>
            </a:r>
          </a:p>
        </p:txBody>
      </p:sp>
      <p:sp>
        <p:nvSpPr>
          <p:cNvPr id="23555" name="Content Placeholder 3"/>
          <p:cNvSpPr>
            <a:spLocks noGrp="1"/>
          </p:cNvSpPr>
          <p:nvPr>
            <p:ph idx="1"/>
          </p:nvPr>
        </p:nvSpPr>
        <p:spPr>
          <a:xfrm>
            <a:off x="457200" y="1719263"/>
            <a:ext cx="8043863" cy="4411662"/>
          </a:xfrm>
        </p:spPr>
        <p:txBody>
          <a:bodyPr/>
          <a:lstStyle/>
          <a:p>
            <a:r>
              <a:rPr lang="en-GB" b="1" smtClean="0"/>
              <a:t>Websites</a:t>
            </a:r>
          </a:p>
          <a:p>
            <a:pPr lvl="1"/>
            <a:r>
              <a:rPr lang="en-GB" smtClean="0"/>
              <a:t>Programme website, </a:t>
            </a:r>
            <a:r>
              <a:rPr lang="en-GB" smtClean="0">
                <a:solidFill>
                  <a:srgbClr val="00A6EB"/>
                </a:solidFill>
                <a:hlinkClick r:id="rId3"/>
              </a:rPr>
              <a:t>www.northernperiphery.eu</a:t>
            </a:r>
            <a:r>
              <a:rPr lang="en-GB" smtClean="0">
                <a:solidFill>
                  <a:srgbClr val="00A6EB"/>
                </a:solidFill>
              </a:rPr>
              <a:t> </a:t>
            </a:r>
            <a:endParaRPr lang="en-GB" smtClean="0"/>
          </a:p>
          <a:p>
            <a:pPr lvl="2"/>
            <a:r>
              <a:rPr lang="en-GB" smtClean="0"/>
              <a:t>Downloadable graphical elements: flag and logo</a:t>
            </a:r>
          </a:p>
          <a:p>
            <a:pPr lvl="2"/>
            <a:r>
              <a:rPr lang="en-GB" smtClean="0"/>
              <a:t>Presentations previous events (InfoComm training, project websites workshop)</a:t>
            </a:r>
          </a:p>
          <a:p>
            <a:pPr lvl="1"/>
            <a:r>
              <a:rPr lang="en-GB" smtClean="0"/>
              <a:t>LinkedIn Group “European Project Communications”, </a:t>
            </a:r>
            <a:r>
              <a:rPr lang="en-US" smtClean="0">
                <a:hlinkClick r:id="rId4"/>
              </a:rPr>
              <a:t>http://www.linkedin.com/groups?mostPopular=&amp;gid=1984695</a:t>
            </a:r>
            <a:endParaRPr lang="en-GB" smtClean="0"/>
          </a:p>
          <a:p>
            <a:pPr lvl="1"/>
            <a:endParaRPr lang="en-GB" smtClean="0"/>
          </a:p>
          <a:p>
            <a:r>
              <a:rPr lang="en-GB" b="1" smtClean="0"/>
              <a:t>Documents</a:t>
            </a:r>
          </a:p>
          <a:p>
            <a:pPr lvl="1"/>
            <a:r>
              <a:rPr lang="en-GB" smtClean="0"/>
              <a:t>Programme Manual “Part 1: How to Apply” – communication strategy</a:t>
            </a:r>
          </a:p>
          <a:p>
            <a:pPr lvl="1"/>
            <a:r>
              <a:rPr lang="en-GB" smtClean="0"/>
              <a:t>Programme Manual “Part 2: How to Apply an NPP Project” – requirements </a:t>
            </a:r>
          </a:p>
          <a:p>
            <a:pPr lvl="1"/>
            <a:r>
              <a:rPr lang="en-GB" smtClean="0"/>
              <a:t>Commission Regulation (EC) No. 1828/2006, articles 8 and 9 and annex 1</a:t>
            </a:r>
          </a:p>
          <a:p>
            <a:pPr lvl="1"/>
            <a:endParaRPr lang="en-GB" smtClean="0">
              <a:solidFill>
                <a:srgbClr val="00A6EB"/>
              </a:solidFill>
            </a:endParaRPr>
          </a:p>
          <a:p>
            <a:r>
              <a:rPr lang="en-GB" b="1" smtClean="0"/>
              <a:t>Contact details</a:t>
            </a:r>
            <a:endParaRPr lang="en-GB" smtClean="0"/>
          </a:p>
          <a:p>
            <a:pPr>
              <a:buFont typeface="Wingdings" pitchFamily="2" charset="2"/>
              <a:buNone/>
            </a:pPr>
            <a:r>
              <a:rPr lang="en-GB" smtClean="0"/>
              <a:t>	Kirsti Mijnhijmer, Programme Manager for Information &amp; Communication</a:t>
            </a:r>
          </a:p>
          <a:p>
            <a:pPr>
              <a:buFont typeface="Wingdings" pitchFamily="2" charset="2"/>
              <a:buNone/>
            </a:pPr>
            <a:r>
              <a:rPr lang="en-GB" smtClean="0"/>
              <a:t>	Tel.: +45 3283 3784, E-mail: </a:t>
            </a:r>
            <a:r>
              <a:rPr lang="en-GB" smtClean="0">
                <a:solidFill>
                  <a:srgbClr val="00A6EB"/>
                </a:solidFill>
              </a:rPr>
              <a:t>kirsti.mijnhijmer@northernperiphery.eu</a:t>
            </a:r>
          </a:p>
          <a:p>
            <a:pPr>
              <a:buFont typeface="Wingdings" pitchFamily="2" charset="2"/>
              <a:buNone/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480548-EA75-48B3-9FE9-F9A2F011CE3E}" type="slidenum">
              <a:rPr lang="sv-SE" altLang="en-US"/>
              <a:pPr/>
              <a:t>17</a:t>
            </a:fld>
            <a:endParaRPr lang="sv-SE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1600" cap="none" smtClean="0">
                <a:latin typeface="Arial" charset="0"/>
              </a:rPr>
              <a:t/>
            </a:r>
            <a:br>
              <a:rPr lang="en-GB" sz="1600" cap="none" smtClean="0">
                <a:latin typeface="Arial" charset="0"/>
              </a:rPr>
            </a:br>
            <a:r>
              <a:rPr lang="en-GB" sz="1600" cap="none" smtClean="0">
                <a:latin typeface="Arial" charset="0"/>
              </a:rPr>
              <a:t/>
            </a:r>
            <a:br>
              <a:rPr lang="en-GB" sz="1600" cap="none" smtClean="0">
                <a:latin typeface="Arial" charset="0"/>
              </a:rPr>
            </a:br>
            <a:endParaRPr lang="en-GB" sz="1600" b="0" cap="none" smtClean="0">
              <a:solidFill>
                <a:srgbClr val="00A6EB"/>
              </a:solidFill>
              <a:latin typeface="Arial" charset="0"/>
            </a:endParaRPr>
          </a:p>
        </p:txBody>
      </p:sp>
      <p:sp>
        <p:nvSpPr>
          <p:cNvPr id="18435" name="Text Placeholder 3"/>
          <p:cNvSpPr>
            <a:spLocks noGrp="1"/>
          </p:cNvSpPr>
          <p:nvPr>
            <p:ph type="body" idx="1"/>
          </p:nvPr>
        </p:nvSpPr>
        <p:spPr>
          <a:xfrm>
            <a:off x="657225" y="1143000"/>
            <a:ext cx="7772400" cy="1500188"/>
          </a:xfrm>
        </p:spPr>
        <p:txBody>
          <a:bodyPr anchor="t"/>
          <a:lstStyle/>
          <a:p>
            <a:pPr algn="ctr">
              <a:defRPr/>
            </a:pPr>
            <a:r>
              <a:rPr lang="en-GB" sz="3200" dirty="0" smtClean="0">
                <a:latin typeface="+mj-lt"/>
              </a:rPr>
              <a:t>Thank you for listening!</a:t>
            </a:r>
          </a:p>
        </p:txBody>
      </p:sp>
      <p:pic>
        <p:nvPicPr>
          <p:cNvPr id="24580" name="Picture Placeholder 5" descr="NB10300.JPG"/>
          <p:cNvPicPr>
            <a:picLocks noChangeAspect="1"/>
          </p:cNvPicPr>
          <p:nvPr/>
        </p:nvPicPr>
        <p:blipFill>
          <a:blip r:embed="rId3" cstate="print"/>
          <a:srcRect t="6474" b="43161"/>
          <a:stretch>
            <a:fillRect/>
          </a:stretch>
        </p:blipFill>
        <p:spPr bwMode="auto">
          <a:xfrm>
            <a:off x="2928938" y="2214563"/>
            <a:ext cx="32146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Overview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Project Role</a:t>
            </a:r>
          </a:p>
          <a:p>
            <a:r>
              <a:rPr lang="en-GB" smtClean="0"/>
              <a:t>NPP expectations for project communication strategies</a:t>
            </a:r>
          </a:p>
          <a:p>
            <a:pPr lvl="1"/>
            <a:r>
              <a:rPr lang="en-GB" smtClean="0"/>
              <a:t>Internal communication</a:t>
            </a:r>
          </a:p>
          <a:p>
            <a:pPr lvl="1"/>
            <a:r>
              <a:rPr lang="en-GB" smtClean="0"/>
              <a:t>External communication</a:t>
            </a:r>
          </a:p>
          <a:p>
            <a:pPr lvl="1"/>
            <a:r>
              <a:rPr lang="en-GB" smtClean="0"/>
              <a:t>Target audiences</a:t>
            </a:r>
          </a:p>
          <a:p>
            <a:pPr lvl="1"/>
            <a:r>
              <a:rPr lang="en-GB" smtClean="0"/>
              <a:t>Professional standard</a:t>
            </a:r>
          </a:p>
          <a:p>
            <a:pPr lvl="1"/>
            <a:r>
              <a:rPr lang="en-GB" smtClean="0"/>
              <a:t>Benefits of a solid communication Strategy</a:t>
            </a:r>
          </a:p>
          <a:p>
            <a:r>
              <a:rPr lang="en-GB" smtClean="0"/>
              <a:t>Publicity Requirements</a:t>
            </a:r>
          </a:p>
          <a:p>
            <a:pPr lvl="1"/>
            <a:r>
              <a:rPr lang="en-GB" smtClean="0"/>
              <a:t>European Commission</a:t>
            </a:r>
          </a:p>
          <a:p>
            <a:pPr lvl="1"/>
            <a:r>
              <a:rPr lang="en-GB" smtClean="0"/>
              <a:t>NPP 2007-2013</a:t>
            </a:r>
          </a:p>
          <a:p>
            <a:r>
              <a:rPr lang="en-GB" smtClean="0"/>
              <a:t>Examples</a:t>
            </a:r>
          </a:p>
          <a:p>
            <a:r>
              <a:rPr lang="en-GB" smtClean="0"/>
              <a:t>For more information </a:t>
            </a:r>
          </a:p>
          <a:p>
            <a:endParaRPr lang="en-GB" smtClean="0"/>
          </a:p>
          <a:p>
            <a:endParaRPr lang="en-GB" smtClean="0"/>
          </a:p>
          <a:p>
            <a:pPr lvl="1"/>
            <a:endParaRPr lang="en-GB" smtClean="0"/>
          </a:p>
          <a:p>
            <a:pPr eaLnBrk="1" hangingPunct="1"/>
            <a:endParaRPr lang="en-GB" sz="1800" smtClean="0">
              <a:latin typeface="Georgia" pitchFamily="18" charset="0"/>
              <a:ea typeface="Georgia" pitchFamily="18" charset="0"/>
              <a:cs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Project Role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NPP communication strategy: cooperative effort</a:t>
            </a:r>
          </a:p>
          <a:p>
            <a:pPr lvl="1"/>
            <a:r>
              <a:rPr lang="en-GB" smtClean="0"/>
              <a:t>Projects form the link between the programme and citizens in the area</a:t>
            </a:r>
          </a:p>
          <a:p>
            <a:pPr lvl="1"/>
            <a:r>
              <a:rPr lang="en-GB" smtClean="0"/>
              <a:t>The programme needs to demonstrate tangible outcomes for the future</a:t>
            </a:r>
          </a:p>
          <a:p>
            <a:pPr lvl="1"/>
            <a:r>
              <a:rPr lang="en-GB" smtClean="0"/>
              <a:t>Programme communication resources limited</a:t>
            </a:r>
          </a:p>
          <a:p>
            <a:pPr eaLnBrk="1" hangingPunct="1"/>
            <a:endParaRPr lang="en-GB" sz="1800" smtClean="0">
              <a:latin typeface="Georgia" pitchFamily="18" charset="0"/>
              <a:ea typeface="Georgia" pitchFamily="18" charset="0"/>
              <a:cs typeface="Georgia" pitchFamily="18" charset="0"/>
            </a:endParaRPr>
          </a:p>
          <a:p>
            <a:r>
              <a:rPr lang="en-GB" smtClean="0"/>
              <a:t>For this reason projects are expected to:</a:t>
            </a:r>
          </a:p>
          <a:p>
            <a:pPr lvl="1"/>
            <a:r>
              <a:rPr lang="en-GB" smtClean="0"/>
              <a:t>Follow EU &amp; NPP publicity requirements</a:t>
            </a:r>
          </a:p>
          <a:p>
            <a:pPr lvl="2"/>
            <a:r>
              <a:rPr lang="en-GB" smtClean="0"/>
              <a:t>Develop mandatory communication tools within first 6 months</a:t>
            </a:r>
          </a:p>
          <a:p>
            <a:pPr lvl="2"/>
            <a:r>
              <a:rPr lang="en-GB" smtClean="0"/>
              <a:t>Budget for attending programme events</a:t>
            </a:r>
          </a:p>
          <a:p>
            <a:pPr lvl="1"/>
            <a:r>
              <a:rPr lang="en-GB" smtClean="0"/>
              <a:t>Promote products and services</a:t>
            </a:r>
          </a:p>
          <a:p>
            <a:pPr lvl="1"/>
            <a:r>
              <a:rPr lang="en-GB" smtClean="0"/>
              <a:t>Feedback (expected) outcomes to the programme level: indicators, examples of promotional materials, success stories, case study</a:t>
            </a:r>
          </a:p>
          <a:p>
            <a:pPr lvl="1"/>
            <a:endParaRPr lang="en-GB" smtClean="0"/>
          </a:p>
          <a:p>
            <a:pPr lvl="1"/>
            <a:endParaRPr lang="en-GB" smtClean="0"/>
          </a:p>
          <a:p>
            <a:pPr lvl="1"/>
            <a:endParaRPr lang="en-GB" smtClean="0"/>
          </a:p>
          <a:p>
            <a:pPr eaLnBrk="1" hangingPunct="1"/>
            <a:endParaRPr lang="en-GB" sz="1800" smtClean="0">
              <a:latin typeface="Georgia" pitchFamily="18" charset="0"/>
              <a:ea typeface="Georgia" pitchFamily="18" charset="0"/>
              <a:cs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NPP expectations for project communication strategies</a:t>
            </a:r>
            <a:endParaRPr lang="en-GB" b="1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Internal communication</a:t>
            </a:r>
          </a:p>
          <a:p>
            <a:r>
              <a:rPr lang="en-GB" smtClean="0"/>
              <a:t>External communication</a:t>
            </a:r>
          </a:p>
          <a:p>
            <a:r>
              <a:rPr lang="en-GB" smtClean="0"/>
              <a:t>Target audiences</a:t>
            </a:r>
          </a:p>
          <a:p>
            <a:r>
              <a:rPr lang="en-GB" smtClean="0"/>
              <a:t>A professional standard</a:t>
            </a:r>
          </a:p>
          <a:p>
            <a:r>
              <a:rPr lang="en-GB" smtClean="0"/>
              <a:t>Benefits of a solid communication strategy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Internal Communication</a:t>
            </a:r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Consider the information flow within the partnership</a:t>
            </a:r>
          </a:p>
          <a:p>
            <a:pPr lvl="1"/>
            <a:r>
              <a:rPr lang="en-GB" smtClean="0"/>
              <a:t>Develop a routine/model for keeping track of progress</a:t>
            </a:r>
          </a:p>
          <a:p>
            <a:pPr lvl="1"/>
            <a:r>
              <a:rPr lang="en-GB" smtClean="0"/>
              <a:t>How do you involve associated partners/stakeholders</a:t>
            </a:r>
          </a:p>
          <a:p>
            <a:pPr lvl="1"/>
            <a:r>
              <a:rPr lang="en-GB" smtClean="0"/>
              <a:t>What is the decision making structure</a:t>
            </a:r>
          </a:p>
          <a:p>
            <a:endParaRPr lang="en-GB" smtClean="0"/>
          </a:p>
          <a:p>
            <a:r>
              <a:rPr lang="en-GB" smtClean="0"/>
              <a:t>Especially important for Lead Partners: responsible for monitoring</a:t>
            </a:r>
          </a:p>
          <a:p>
            <a:pPr lvl="1"/>
            <a:r>
              <a:rPr lang="en-GB" smtClean="0"/>
              <a:t>Information structure can be part of Partnership Agreement</a:t>
            </a:r>
          </a:p>
          <a:p>
            <a:pPr lvl="2"/>
            <a:r>
              <a:rPr lang="en-GB" smtClean="0"/>
              <a:t>For example, agreement on how to deal with conflicts, delays, etc.</a:t>
            </a:r>
          </a:p>
          <a:p>
            <a:pPr lvl="2"/>
            <a:r>
              <a:rPr lang="en-GB" smtClean="0"/>
              <a:t>Detailed division of tasks and responsibilities.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7EE555-7F40-4812-9D13-85511508A2A0}" type="slidenum">
              <a:rPr lang="sv-SE" altLang="en-US"/>
              <a:pPr/>
              <a:t>5</a:t>
            </a:fld>
            <a:endParaRPr lang="sv-SE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External Communication</a:t>
            </a:r>
          </a:p>
        </p:txBody>
      </p:sp>
      <p:sp>
        <p:nvSpPr>
          <p:cNvPr id="1024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expect projects to have a communication strategy, which forms an </a:t>
            </a:r>
            <a:r>
              <a:rPr lang="en-US" b="1" smtClean="0"/>
              <a:t>integral part </a:t>
            </a:r>
            <a:r>
              <a:rPr lang="en-US" smtClean="0"/>
              <a:t>of the project implementation.</a:t>
            </a:r>
          </a:p>
          <a:p>
            <a:endParaRPr lang="en-US" smtClean="0"/>
          </a:p>
          <a:p>
            <a:r>
              <a:rPr lang="en-US" smtClean="0"/>
              <a:t>It is essential for the viability of project outcomes that projects can communicate their </a:t>
            </a:r>
            <a:r>
              <a:rPr lang="en-US" b="1" smtClean="0"/>
              <a:t>products and services </a:t>
            </a:r>
            <a:r>
              <a:rPr lang="en-US" smtClean="0"/>
              <a:t>to the relevant target audiences (end users/financiers).</a:t>
            </a:r>
          </a:p>
          <a:p>
            <a:pPr lvl="1"/>
            <a:r>
              <a:rPr lang="en-US" smtClean="0"/>
              <a:t>A “business” approach:</a:t>
            </a:r>
          </a:p>
          <a:p>
            <a:pPr lvl="2"/>
            <a:r>
              <a:rPr lang="en-US" smtClean="0"/>
              <a:t>Products and services at the centre</a:t>
            </a:r>
          </a:p>
          <a:p>
            <a:pPr lvl="2"/>
            <a:r>
              <a:rPr lang="en-US" smtClean="0"/>
              <a:t>Attributes are clearly defined (marketing arguments)</a:t>
            </a:r>
          </a:p>
          <a:p>
            <a:pPr lvl="2"/>
            <a:r>
              <a:rPr lang="en-US" smtClean="0"/>
              <a:t>The operation/cooperation is of secondary importance</a:t>
            </a:r>
          </a:p>
          <a:p>
            <a:pPr lvl="1"/>
            <a:r>
              <a:rPr lang="en-US" smtClean="0"/>
              <a:t>Project communication measures should demonstrate what is under development</a:t>
            </a:r>
          </a:p>
          <a:p>
            <a:pPr lvl="1"/>
            <a:r>
              <a:rPr lang="en-US" smtClean="0"/>
              <a:t>Project communication measures should demonstrate the business potential of products/services and by that demonstrate their viability 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A communication strategy should be in place </a:t>
            </a:r>
            <a:r>
              <a:rPr lang="en-US" b="1" smtClean="0"/>
              <a:t>from the start </a:t>
            </a:r>
            <a:r>
              <a:rPr lang="en-US" smtClean="0"/>
              <a:t>of the project to reach self sufficiency at the end of the project (exit strategy)</a:t>
            </a:r>
          </a:p>
          <a:p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C32263-2BA9-4F53-9F61-F7542C1DFF16}" type="slidenum">
              <a:rPr lang="sv-SE" altLang="en-US"/>
              <a:pPr/>
              <a:t>6</a:t>
            </a:fld>
            <a:endParaRPr lang="sv-SE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Target Audiences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It is essential for the viability of project outcomes that projects can communicate their products and services </a:t>
            </a:r>
            <a:r>
              <a:rPr lang="en-US" b="1" smtClean="0"/>
              <a:t>to the relevant target audiences </a:t>
            </a:r>
            <a:r>
              <a:rPr lang="en-US" smtClean="0"/>
              <a:t>(end users/financiers).</a:t>
            </a:r>
          </a:p>
          <a:p>
            <a:pPr lvl="1"/>
            <a:endParaRPr lang="en-US" smtClean="0"/>
          </a:p>
          <a:p>
            <a:r>
              <a:rPr lang="en-US" smtClean="0"/>
              <a:t>Define your target audiences</a:t>
            </a:r>
          </a:p>
          <a:p>
            <a:pPr lvl="1"/>
            <a:r>
              <a:rPr lang="en-US" smtClean="0"/>
              <a:t>Be realistic</a:t>
            </a:r>
          </a:p>
          <a:p>
            <a:pPr lvl="1"/>
            <a:r>
              <a:rPr lang="en-US" smtClean="0"/>
              <a:t>Define their needs</a:t>
            </a:r>
          </a:p>
          <a:p>
            <a:pPr lvl="1"/>
            <a:r>
              <a:rPr lang="en-US" smtClean="0"/>
              <a:t>Adjust your communication to meet their expectations and your objectives</a:t>
            </a:r>
          </a:p>
          <a:p>
            <a:pPr lvl="2"/>
            <a:r>
              <a:rPr lang="en-US" smtClean="0"/>
              <a:t>Brand, layout, language, information, etc.</a:t>
            </a:r>
          </a:p>
          <a:p>
            <a:pPr lvl="1"/>
            <a:endParaRPr lang="en-US" smtClean="0"/>
          </a:p>
          <a:p>
            <a:r>
              <a:rPr lang="en-US" smtClean="0"/>
              <a:t>Potential target audiences:</a:t>
            </a:r>
          </a:p>
          <a:p>
            <a:pPr lvl="1"/>
            <a:r>
              <a:rPr lang="en-US" smtClean="0"/>
              <a:t>End users</a:t>
            </a:r>
          </a:p>
          <a:p>
            <a:pPr lvl="1"/>
            <a:r>
              <a:rPr lang="en-US" smtClean="0"/>
              <a:t>Other stakeholders</a:t>
            </a:r>
          </a:p>
          <a:p>
            <a:pPr lvl="1"/>
            <a:r>
              <a:rPr lang="en-US" smtClean="0"/>
              <a:t>Policy makers</a:t>
            </a:r>
          </a:p>
          <a:p>
            <a:pPr lvl="1"/>
            <a:r>
              <a:rPr lang="en-US" smtClean="0"/>
              <a:t>General public</a:t>
            </a:r>
          </a:p>
          <a:p>
            <a:pPr lvl="1"/>
            <a:r>
              <a:rPr lang="en-US" smtClean="0"/>
              <a:t>Financiers</a:t>
            </a:r>
          </a:p>
          <a:p>
            <a:pPr lvl="1"/>
            <a:r>
              <a:rPr lang="en-US" smtClean="0"/>
              <a:t>Own organisation</a:t>
            </a:r>
          </a:p>
          <a:p>
            <a:pPr lvl="1"/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B7E7C0-5DB2-4A78-8FD0-3EB0BC6D2363}" type="slidenum">
              <a:rPr lang="sv-SE" altLang="en-US"/>
              <a:pPr/>
              <a:t>7</a:t>
            </a:fld>
            <a:endParaRPr lang="sv-SE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A Professional Standard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Your project communication measures should demonstrate your project’s right to exist</a:t>
            </a:r>
          </a:p>
          <a:p>
            <a:pPr lvl="1"/>
            <a:r>
              <a:rPr lang="en-US" smtClean="0"/>
              <a:t>Justify use of tax payers’ money</a:t>
            </a:r>
          </a:p>
          <a:p>
            <a:pPr lvl="1"/>
            <a:r>
              <a:rPr lang="en-US" smtClean="0"/>
              <a:t>Value for money and ROI: for general public but also for investors such as the PMC</a:t>
            </a:r>
          </a:p>
          <a:p>
            <a:pPr lvl="1"/>
            <a:r>
              <a:rPr lang="en-US" smtClean="0"/>
              <a:t>Transparency and accountability</a:t>
            </a:r>
          </a:p>
          <a:p>
            <a:endParaRPr lang="en-US" smtClean="0"/>
          </a:p>
          <a:p>
            <a:r>
              <a:rPr lang="en-US" smtClean="0"/>
              <a:t>Your project communication measures speak for the programme and for the EU (and Non Member States)</a:t>
            </a:r>
          </a:p>
          <a:p>
            <a:endParaRPr lang="en-US" smtClean="0"/>
          </a:p>
          <a:p>
            <a:r>
              <a:rPr lang="en-US" smtClean="0"/>
              <a:t>Communication measures are expected to meet a professional standard </a:t>
            </a:r>
          </a:p>
          <a:p>
            <a:pPr lvl="1"/>
            <a:r>
              <a:rPr lang="en-US" smtClean="0"/>
              <a:t>Similar to other parts of project implementation</a:t>
            </a:r>
          </a:p>
          <a:p>
            <a:pPr lvl="1"/>
            <a:r>
              <a:rPr lang="en-US" smtClean="0"/>
              <a:t>Get experts where needed and budget for them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72C764-B736-438C-8A6D-1BE96F23CE18}" type="slidenum">
              <a:rPr lang="sv-SE" altLang="en-US"/>
              <a:pPr/>
              <a:t>8</a:t>
            </a:fld>
            <a:endParaRPr lang="sv-SE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Expected outcomes of a  </a:t>
            </a:r>
            <a:r>
              <a:rPr lang="en-GB" b="1" smtClean="0"/>
              <a:t>successful communication strategy</a:t>
            </a:r>
            <a:r>
              <a:rPr lang="en-GB" smtClean="0"/>
              <a:t>:</a:t>
            </a:r>
          </a:p>
          <a:p>
            <a:pPr lvl="1"/>
            <a:r>
              <a:rPr lang="en-GB" smtClean="0"/>
              <a:t>Raised awareness with the general public</a:t>
            </a:r>
          </a:p>
          <a:p>
            <a:pPr lvl="1"/>
            <a:r>
              <a:rPr lang="en-GB" smtClean="0"/>
              <a:t>Better project implementation and therefore better achievement of project objectives</a:t>
            </a:r>
          </a:p>
          <a:p>
            <a:pPr lvl="1"/>
            <a:r>
              <a:rPr lang="en-GB" smtClean="0"/>
              <a:t>Better viability of the project outcomes</a:t>
            </a:r>
          </a:p>
          <a:p>
            <a:pPr lvl="1"/>
            <a:r>
              <a:rPr lang="en-GB" smtClean="0"/>
              <a:t>Better internal communication between project partners and better management</a:t>
            </a:r>
          </a:p>
          <a:p>
            <a:pPr lvl="1"/>
            <a:r>
              <a:rPr lang="en-GB" smtClean="0"/>
              <a:t>Attracting more match funding and outside investments from participating organisations and other stakeholders</a:t>
            </a:r>
          </a:p>
          <a:p>
            <a:pPr lvl="1"/>
            <a:r>
              <a:rPr lang="en-GB" smtClean="0"/>
              <a:t>More political support and support from citizens to ensure a longer lasting impact of the project and more future support. </a:t>
            </a:r>
          </a:p>
          <a:p>
            <a:endParaRPr lang="en-GB" smtClean="0"/>
          </a:p>
          <a:p>
            <a:r>
              <a:rPr lang="en-GB" smtClean="0"/>
              <a:t>Communication is not just a burden or an expense: it </a:t>
            </a:r>
            <a:r>
              <a:rPr lang="en-GB" b="1" smtClean="0"/>
              <a:t>adds value</a:t>
            </a:r>
          </a:p>
          <a:p>
            <a:endParaRPr lang="en-GB" smtClean="0"/>
          </a:p>
          <a:p>
            <a:pPr lvl="1">
              <a:buFont typeface="Wingdings" pitchFamily="2" charset="2"/>
              <a:buNone/>
            </a:pPr>
            <a:endParaRPr lang="en-GB" smtClean="0"/>
          </a:p>
          <a:p>
            <a:endParaRPr lang="en-GB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DEE4DE-FD33-4DEB-BFF7-3EB148616E03}" type="slidenum">
              <a:rPr lang="sv-SE" altLang="en-US"/>
              <a:pPr/>
              <a:t>9</a:t>
            </a:fld>
            <a:endParaRPr lang="sv-SE" altLang="en-US"/>
          </a:p>
        </p:txBody>
      </p:sp>
      <p:sp>
        <p:nvSpPr>
          <p:cNvPr id="1331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Benefits of a Solid Communication Strategy</a:t>
            </a:r>
            <a:endParaRPr lang="en-GB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ätverk">
  <a:themeElements>
    <a:clrScheme name="Nätve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ätverk">
      <a:majorFont>
        <a:latin typeface="Arial Unicode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ätve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ätve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5219</TotalTime>
  <Words>1007</Words>
  <Application>Microsoft Office PowerPoint</Application>
  <PresentationFormat>On-screen Show (4:3)</PresentationFormat>
  <Paragraphs>240</Paragraphs>
  <Slides>18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Nätverk</vt:lpstr>
      <vt:lpstr>Photo Editor Photo</vt:lpstr>
      <vt:lpstr> NEES  Information &amp; Publicity Requirements   </vt:lpstr>
      <vt:lpstr>Overview</vt:lpstr>
      <vt:lpstr>Project Role</vt:lpstr>
      <vt:lpstr>NPP expectations for project communication strategies</vt:lpstr>
      <vt:lpstr>Internal Communication</vt:lpstr>
      <vt:lpstr>External Communication</vt:lpstr>
      <vt:lpstr>Target Audiences</vt:lpstr>
      <vt:lpstr>A Professional Standard</vt:lpstr>
      <vt:lpstr>Benefits of a Solid Communication Strategy</vt:lpstr>
      <vt:lpstr>Publicity Requirements</vt:lpstr>
      <vt:lpstr>Publicity Requirements – European Commission</vt:lpstr>
      <vt:lpstr>Publicity Requirements – European Commission</vt:lpstr>
      <vt:lpstr>Publicity Requirements – NPP 2007-2013</vt:lpstr>
      <vt:lpstr>Publicity Requirements – Graphical Elements</vt:lpstr>
      <vt:lpstr>Slide 15</vt:lpstr>
      <vt:lpstr>Examples</vt:lpstr>
      <vt:lpstr>For more information</vt:lpstr>
      <vt:lpstr>  </vt:lpstr>
    </vt:vector>
  </TitlesOfParts>
  <Company>NPP JPS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NPP 2007-2013</dc:title>
  <dc:subject>General Presentation</dc:subject>
  <dc:creator>Claire Matheson</dc:creator>
  <cp:lastModifiedBy> </cp:lastModifiedBy>
  <cp:revision>386</cp:revision>
  <cp:lastPrinted>2011-09-26T09:07:35Z</cp:lastPrinted>
  <dcterms:created xsi:type="dcterms:W3CDTF">2004-11-18T17:38:55Z</dcterms:created>
  <dcterms:modified xsi:type="dcterms:W3CDTF">2011-10-27T11:42:14Z</dcterms:modified>
</cp:coreProperties>
</file>